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0" r:id="rId3"/>
    <p:sldId id="257" r:id="rId4"/>
    <p:sldId id="258" r:id="rId5"/>
    <p:sldId id="259" r:id="rId6"/>
    <p:sldId id="260" r:id="rId7"/>
    <p:sldId id="273" r:id="rId8"/>
    <p:sldId id="261" r:id="rId9"/>
    <p:sldId id="274" r:id="rId10"/>
    <p:sldId id="264" r:id="rId11"/>
    <p:sldId id="265" r:id="rId12"/>
    <p:sldId id="275" r:id="rId13"/>
    <p:sldId id="276" r:id="rId14"/>
    <p:sldId id="266" r:id="rId15"/>
    <p:sldId id="270" r:id="rId16"/>
    <p:sldId id="277" r:id="rId17"/>
    <p:sldId id="279" r:id="rId18"/>
    <p:sldId id="278" r:id="rId19"/>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2" d="100"/>
          <a:sy n="42" d="100"/>
        </p:scale>
        <p:origin x="72" y="7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3C7FCD09-AA66-437C-8CB7-FE2C398EEAB0}" type="datetimeFigureOut">
              <a:rPr kumimoji="1" lang="ja-JP" altLang="en-US" smtClean="0"/>
              <a:t>2022/1/27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9E7DFCC-741E-4BBF-9352-7ED995ADEE4A}" type="slidenum">
              <a:rPr kumimoji="1" lang="ja-JP" altLang="en-US" smtClean="0"/>
              <a:t>‹#›</a:t>
            </a:fld>
            <a:endParaRPr kumimoji="1" lang="ja-JP" altLang="en-US"/>
          </a:p>
        </p:txBody>
      </p:sp>
    </p:spTree>
    <p:extLst>
      <p:ext uri="{BB962C8B-B14F-4D97-AF65-F5344CB8AC3E}">
        <p14:creationId xmlns:p14="http://schemas.microsoft.com/office/powerpoint/2010/main" val="3531911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C7FCD09-AA66-437C-8CB7-FE2C398EEAB0}" type="datetimeFigureOut">
              <a:rPr kumimoji="1" lang="ja-JP" altLang="en-US" smtClean="0"/>
              <a:t>2022/1/27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9E7DFCC-741E-4BBF-9352-7ED995ADEE4A}" type="slidenum">
              <a:rPr kumimoji="1" lang="ja-JP" altLang="en-US" smtClean="0"/>
              <a:t>‹#›</a:t>
            </a:fld>
            <a:endParaRPr kumimoji="1" lang="ja-JP" altLang="en-US"/>
          </a:p>
        </p:txBody>
      </p:sp>
    </p:spTree>
    <p:extLst>
      <p:ext uri="{BB962C8B-B14F-4D97-AF65-F5344CB8AC3E}">
        <p14:creationId xmlns:p14="http://schemas.microsoft.com/office/powerpoint/2010/main" val="35352761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C7FCD09-AA66-437C-8CB7-FE2C398EEAB0}" type="datetimeFigureOut">
              <a:rPr kumimoji="1" lang="ja-JP" altLang="en-US" smtClean="0"/>
              <a:t>2022/1/27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9E7DFCC-741E-4BBF-9352-7ED995ADEE4A}" type="slidenum">
              <a:rPr kumimoji="1" lang="ja-JP" altLang="en-US" smtClean="0"/>
              <a:t>‹#›</a:t>
            </a:fld>
            <a:endParaRPr kumimoji="1" lang="ja-JP" altLang="en-US"/>
          </a:p>
        </p:txBody>
      </p:sp>
    </p:spTree>
    <p:extLst>
      <p:ext uri="{BB962C8B-B14F-4D97-AF65-F5344CB8AC3E}">
        <p14:creationId xmlns:p14="http://schemas.microsoft.com/office/powerpoint/2010/main" val="31120639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C7FCD09-AA66-437C-8CB7-FE2C398EEAB0}" type="datetimeFigureOut">
              <a:rPr kumimoji="1" lang="ja-JP" altLang="en-US" smtClean="0"/>
              <a:t>2022/1/27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9E7DFCC-741E-4BBF-9352-7ED995ADEE4A}" type="slidenum">
              <a:rPr kumimoji="1" lang="ja-JP" altLang="en-US" smtClean="0"/>
              <a:t>‹#›</a:t>
            </a:fld>
            <a:endParaRPr kumimoji="1" lang="ja-JP" altLang="en-US"/>
          </a:p>
        </p:txBody>
      </p:sp>
    </p:spTree>
    <p:extLst>
      <p:ext uri="{BB962C8B-B14F-4D97-AF65-F5344CB8AC3E}">
        <p14:creationId xmlns:p14="http://schemas.microsoft.com/office/powerpoint/2010/main" val="2444868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3C7FCD09-AA66-437C-8CB7-FE2C398EEAB0}" type="datetimeFigureOut">
              <a:rPr kumimoji="1" lang="ja-JP" altLang="en-US" smtClean="0"/>
              <a:t>2022/1/27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9E7DFCC-741E-4BBF-9352-7ED995ADEE4A}" type="slidenum">
              <a:rPr kumimoji="1" lang="ja-JP" altLang="en-US" smtClean="0"/>
              <a:t>‹#›</a:t>
            </a:fld>
            <a:endParaRPr kumimoji="1" lang="ja-JP" altLang="en-US"/>
          </a:p>
        </p:txBody>
      </p:sp>
    </p:spTree>
    <p:extLst>
      <p:ext uri="{BB962C8B-B14F-4D97-AF65-F5344CB8AC3E}">
        <p14:creationId xmlns:p14="http://schemas.microsoft.com/office/powerpoint/2010/main" val="22264413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3C7FCD09-AA66-437C-8CB7-FE2C398EEAB0}" type="datetimeFigureOut">
              <a:rPr kumimoji="1" lang="ja-JP" altLang="en-US" smtClean="0"/>
              <a:t>2022/1/27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9E7DFCC-741E-4BBF-9352-7ED995ADEE4A}" type="slidenum">
              <a:rPr kumimoji="1" lang="ja-JP" altLang="en-US" smtClean="0"/>
              <a:t>‹#›</a:t>
            </a:fld>
            <a:endParaRPr kumimoji="1" lang="ja-JP" altLang="en-US"/>
          </a:p>
        </p:txBody>
      </p:sp>
    </p:spTree>
    <p:extLst>
      <p:ext uri="{BB962C8B-B14F-4D97-AF65-F5344CB8AC3E}">
        <p14:creationId xmlns:p14="http://schemas.microsoft.com/office/powerpoint/2010/main" val="18140805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3C7FCD09-AA66-437C-8CB7-FE2C398EEAB0}" type="datetimeFigureOut">
              <a:rPr kumimoji="1" lang="ja-JP" altLang="en-US" smtClean="0"/>
              <a:t>2022/1/27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9E7DFCC-741E-4BBF-9352-7ED995ADEE4A}" type="slidenum">
              <a:rPr kumimoji="1" lang="ja-JP" altLang="en-US" smtClean="0"/>
              <a:t>‹#›</a:t>
            </a:fld>
            <a:endParaRPr kumimoji="1" lang="ja-JP" altLang="en-US"/>
          </a:p>
        </p:txBody>
      </p:sp>
    </p:spTree>
    <p:extLst>
      <p:ext uri="{BB962C8B-B14F-4D97-AF65-F5344CB8AC3E}">
        <p14:creationId xmlns:p14="http://schemas.microsoft.com/office/powerpoint/2010/main" val="23988345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3C7FCD09-AA66-437C-8CB7-FE2C398EEAB0}" type="datetimeFigureOut">
              <a:rPr kumimoji="1" lang="ja-JP" altLang="en-US" smtClean="0"/>
              <a:t>2022/1/27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9E7DFCC-741E-4BBF-9352-7ED995ADEE4A}" type="slidenum">
              <a:rPr kumimoji="1" lang="ja-JP" altLang="en-US" smtClean="0"/>
              <a:t>‹#›</a:t>
            </a:fld>
            <a:endParaRPr kumimoji="1" lang="ja-JP" altLang="en-US"/>
          </a:p>
        </p:txBody>
      </p:sp>
    </p:spTree>
    <p:extLst>
      <p:ext uri="{BB962C8B-B14F-4D97-AF65-F5344CB8AC3E}">
        <p14:creationId xmlns:p14="http://schemas.microsoft.com/office/powerpoint/2010/main" val="843455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C7FCD09-AA66-437C-8CB7-FE2C398EEAB0}" type="datetimeFigureOut">
              <a:rPr kumimoji="1" lang="ja-JP" altLang="en-US" smtClean="0"/>
              <a:t>2022/1/27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9E7DFCC-741E-4BBF-9352-7ED995ADEE4A}" type="slidenum">
              <a:rPr kumimoji="1" lang="ja-JP" altLang="en-US" smtClean="0"/>
              <a:t>‹#›</a:t>
            </a:fld>
            <a:endParaRPr kumimoji="1" lang="ja-JP" altLang="en-US"/>
          </a:p>
        </p:txBody>
      </p:sp>
    </p:spTree>
    <p:extLst>
      <p:ext uri="{BB962C8B-B14F-4D97-AF65-F5344CB8AC3E}">
        <p14:creationId xmlns:p14="http://schemas.microsoft.com/office/powerpoint/2010/main" val="42823849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C7FCD09-AA66-437C-8CB7-FE2C398EEAB0}" type="datetimeFigureOut">
              <a:rPr kumimoji="1" lang="ja-JP" altLang="en-US" smtClean="0"/>
              <a:t>2022/1/27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9E7DFCC-741E-4BBF-9352-7ED995ADEE4A}" type="slidenum">
              <a:rPr kumimoji="1" lang="ja-JP" altLang="en-US" smtClean="0"/>
              <a:t>‹#›</a:t>
            </a:fld>
            <a:endParaRPr kumimoji="1" lang="ja-JP" altLang="en-US"/>
          </a:p>
        </p:txBody>
      </p:sp>
    </p:spTree>
    <p:extLst>
      <p:ext uri="{BB962C8B-B14F-4D97-AF65-F5344CB8AC3E}">
        <p14:creationId xmlns:p14="http://schemas.microsoft.com/office/powerpoint/2010/main" val="22952501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C7FCD09-AA66-437C-8CB7-FE2C398EEAB0}" type="datetimeFigureOut">
              <a:rPr kumimoji="1" lang="ja-JP" altLang="en-US" smtClean="0"/>
              <a:t>2022/1/27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9E7DFCC-741E-4BBF-9352-7ED995ADEE4A}" type="slidenum">
              <a:rPr kumimoji="1" lang="ja-JP" altLang="en-US" smtClean="0"/>
              <a:t>‹#›</a:t>
            </a:fld>
            <a:endParaRPr kumimoji="1" lang="ja-JP" altLang="en-US"/>
          </a:p>
        </p:txBody>
      </p:sp>
    </p:spTree>
    <p:extLst>
      <p:ext uri="{BB962C8B-B14F-4D97-AF65-F5344CB8AC3E}">
        <p14:creationId xmlns:p14="http://schemas.microsoft.com/office/powerpoint/2010/main" val="24219130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7FCD09-AA66-437C-8CB7-FE2C398EEAB0}" type="datetimeFigureOut">
              <a:rPr kumimoji="1" lang="ja-JP" altLang="en-US" smtClean="0"/>
              <a:t>2022/1/27</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E7DFCC-741E-4BBF-9352-7ED995ADEE4A}" type="slidenum">
              <a:rPr kumimoji="1" lang="ja-JP" altLang="en-US" smtClean="0"/>
              <a:t>‹#›</a:t>
            </a:fld>
            <a:endParaRPr kumimoji="1" lang="ja-JP" altLang="en-US"/>
          </a:p>
        </p:txBody>
      </p:sp>
    </p:spTree>
    <p:extLst>
      <p:ext uri="{BB962C8B-B14F-4D97-AF65-F5344CB8AC3E}">
        <p14:creationId xmlns:p14="http://schemas.microsoft.com/office/powerpoint/2010/main" val="22613531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lang="ja-JP" altLang="en-US" dirty="0" smtClean="0"/>
              <a:t>適格認定の手続き</a:t>
            </a:r>
            <a:r>
              <a:rPr lang="en-US" altLang="ja-JP" dirty="0" smtClean="0"/>
              <a:t/>
            </a:r>
            <a:br>
              <a:rPr lang="en-US" altLang="ja-JP" dirty="0" smtClean="0"/>
            </a:br>
            <a:r>
              <a:rPr lang="ja-JP" altLang="en-US" dirty="0" smtClean="0"/>
              <a:t>（給付奨学金）</a:t>
            </a:r>
            <a:endParaRPr kumimoji="1" lang="ja-JP" altLang="en-US" dirty="0"/>
          </a:p>
        </p:txBody>
      </p:sp>
      <p:sp>
        <p:nvSpPr>
          <p:cNvPr id="3" name="サブタイトル 2"/>
          <p:cNvSpPr>
            <a:spLocks noGrp="1"/>
          </p:cNvSpPr>
          <p:nvPr>
            <p:ph type="subTitle" idx="1"/>
          </p:nvPr>
        </p:nvSpPr>
        <p:spPr/>
        <p:txBody>
          <a:bodyPr/>
          <a:lstStyle/>
          <a:p>
            <a:r>
              <a:rPr kumimoji="1" lang="ja-JP" altLang="en-US" dirty="0" smtClean="0"/>
              <a:t>給付奨学金の受給者は、このパワーポイントを参照の</a:t>
            </a:r>
            <a:r>
              <a:rPr kumimoji="1" lang="ja-JP" altLang="en-US" dirty="0" smtClean="0"/>
              <a:t>うえ</a:t>
            </a:r>
            <a:endParaRPr kumimoji="1" lang="en-US" altLang="ja-JP" dirty="0" smtClean="0"/>
          </a:p>
          <a:p>
            <a:r>
              <a:rPr kumimoji="1" lang="ja-JP" altLang="en-US" dirty="0" smtClean="0"/>
              <a:t>手続き</a:t>
            </a:r>
            <a:r>
              <a:rPr kumimoji="1" lang="ja-JP" altLang="en-US" dirty="0" smtClean="0"/>
              <a:t>をしてください。</a:t>
            </a:r>
            <a:endParaRPr kumimoji="1" lang="ja-JP" altLang="en-US" dirty="0"/>
          </a:p>
        </p:txBody>
      </p:sp>
    </p:spTree>
    <p:extLst>
      <p:ext uri="{BB962C8B-B14F-4D97-AF65-F5344CB8AC3E}">
        <p14:creationId xmlns:p14="http://schemas.microsoft.com/office/powerpoint/2010/main" val="18796417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r"/>
            <a:r>
              <a:rPr kumimoji="1" lang="ja-JP" altLang="en-US" dirty="0" smtClean="0"/>
              <a:t>入力準備用紙（</a:t>
            </a:r>
            <a:r>
              <a:rPr kumimoji="1" lang="en-US" altLang="ja-JP" dirty="0" smtClean="0"/>
              <a:t>P2</a:t>
            </a:r>
            <a:r>
              <a:rPr kumimoji="1" lang="ja-JP" altLang="en-US" dirty="0" smtClean="0"/>
              <a:t>）</a:t>
            </a:r>
            <a:endParaRPr kumimoji="1" lang="ja-JP" altLang="en-US" dirty="0"/>
          </a:p>
        </p:txBody>
      </p:sp>
      <p:sp>
        <p:nvSpPr>
          <p:cNvPr id="3" name="コンテンツ プレースホルダー 2"/>
          <p:cNvSpPr>
            <a:spLocks noGrp="1"/>
          </p:cNvSpPr>
          <p:nvPr>
            <p:ph idx="1"/>
          </p:nvPr>
        </p:nvSpPr>
        <p:spPr>
          <a:xfrm>
            <a:off x="5241470" y="1825625"/>
            <a:ext cx="6580416" cy="4351338"/>
          </a:xfrm>
        </p:spPr>
        <p:txBody>
          <a:bodyPr/>
          <a:lstStyle/>
          <a:p>
            <a:pPr marL="0" indent="0">
              <a:buNone/>
            </a:pPr>
            <a:r>
              <a:rPr kumimoji="1" lang="en-US" altLang="ja-JP" dirty="0" smtClean="0"/>
              <a:t>D-</a:t>
            </a:r>
            <a:r>
              <a:rPr kumimoji="1" lang="ja-JP" altLang="en-US" dirty="0" smtClean="0"/>
              <a:t>奨学金振込みの継続と確認</a:t>
            </a:r>
            <a:endParaRPr kumimoji="1" lang="en-US" altLang="ja-JP" dirty="0" smtClean="0"/>
          </a:p>
          <a:p>
            <a:pPr marL="0" indent="0">
              <a:buNone/>
            </a:pPr>
            <a:r>
              <a:rPr lang="ja-JP" altLang="en-US" dirty="0" smtClean="0"/>
              <a:t>○給付奨学</a:t>
            </a:r>
            <a:r>
              <a:rPr lang="ja-JP" altLang="en-US" dirty="0"/>
              <a:t>金の継続</a:t>
            </a:r>
            <a:r>
              <a:rPr lang="ja-JP" altLang="en-US" dirty="0" smtClean="0"/>
              <a:t>を希望します</a:t>
            </a:r>
            <a:endParaRPr lang="en-US" altLang="ja-JP" dirty="0" smtClean="0"/>
          </a:p>
          <a:p>
            <a:pPr marL="457200" lvl="1" indent="0">
              <a:buNone/>
            </a:pPr>
            <a:r>
              <a:rPr kumimoji="1" lang="ja-JP" altLang="en-US" dirty="0" smtClean="0"/>
              <a:t>⇒　適格認定にて</a:t>
            </a:r>
            <a:r>
              <a:rPr lang="ja-JP" altLang="en-US" dirty="0" smtClean="0"/>
              <a:t>継続または警告と判定されると、</a:t>
            </a:r>
            <a:r>
              <a:rPr kumimoji="1" lang="ja-JP" altLang="en-US" dirty="0" smtClean="0"/>
              <a:t>奨学金が継続される。ただし、</a:t>
            </a:r>
            <a:r>
              <a:rPr kumimoji="1" lang="ja-JP" altLang="en-US" dirty="0" smtClean="0">
                <a:solidFill>
                  <a:srgbClr val="FF0000"/>
                </a:solidFill>
              </a:rPr>
              <a:t>振込が停止中や給付月額が</a:t>
            </a:r>
            <a:r>
              <a:rPr kumimoji="1" lang="en-US" altLang="ja-JP" dirty="0" smtClean="0">
                <a:solidFill>
                  <a:srgbClr val="FF0000"/>
                </a:solidFill>
              </a:rPr>
              <a:t>0</a:t>
            </a:r>
            <a:r>
              <a:rPr kumimoji="1" lang="ja-JP" altLang="en-US" dirty="0" smtClean="0">
                <a:solidFill>
                  <a:srgbClr val="FF0000"/>
                </a:solidFill>
              </a:rPr>
              <a:t>円の場合、</a:t>
            </a:r>
            <a:r>
              <a:rPr kumimoji="1" lang="en-US" altLang="ja-JP" dirty="0" smtClean="0">
                <a:solidFill>
                  <a:srgbClr val="FF0000"/>
                </a:solidFill>
              </a:rPr>
              <a:t>4</a:t>
            </a:r>
            <a:r>
              <a:rPr kumimoji="1" lang="ja-JP" altLang="en-US" dirty="0" smtClean="0">
                <a:solidFill>
                  <a:srgbClr val="FF0000"/>
                </a:solidFill>
              </a:rPr>
              <a:t>月からの振り込みはない</a:t>
            </a:r>
            <a:endParaRPr kumimoji="1" lang="en-US" altLang="ja-JP" dirty="0" smtClean="0">
              <a:solidFill>
                <a:srgbClr val="FF0000"/>
              </a:solidFill>
            </a:endParaRPr>
          </a:p>
          <a:p>
            <a:pPr marL="0" indent="0">
              <a:buNone/>
            </a:pPr>
            <a:r>
              <a:rPr kumimoji="1" lang="ja-JP" altLang="en-US" dirty="0" smtClean="0"/>
              <a:t>○給付奨学金の継続を希望しません</a:t>
            </a:r>
            <a:endParaRPr kumimoji="1" lang="en-US" altLang="ja-JP" dirty="0" smtClean="0"/>
          </a:p>
          <a:p>
            <a:pPr marL="457200" lvl="1" indent="0">
              <a:buNone/>
            </a:pPr>
            <a:r>
              <a:rPr lang="ja-JP" altLang="en-US" dirty="0"/>
              <a:t>⇒</a:t>
            </a:r>
            <a:r>
              <a:rPr lang="ja-JP" altLang="en-US" dirty="0" smtClean="0"/>
              <a:t>　</a:t>
            </a:r>
            <a:r>
              <a:rPr lang="en-US" altLang="ja-JP" dirty="0" smtClean="0">
                <a:solidFill>
                  <a:srgbClr val="FF0000"/>
                </a:solidFill>
              </a:rPr>
              <a:t>4</a:t>
            </a:r>
            <a:r>
              <a:rPr lang="ja-JP" altLang="en-US" dirty="0" smtClean="0">
                <a:solidFill>
                  <a:srgbClr val="FF0000"/>
                </a:solidFill>
              </a:rPr>
              <a:t>月以降の振込みは停止</a:t>
            </a:r>
            <a:r>
              <a:rPr lang="ja-JP" altLang="en-US" dirty="0" smtClean="0"/>
              <a:t>する（辞退）</a:t>
            </a:r>
            <a:endParaRPr kumimoji="1" lang="ja-JP" altLang="en-US" dirty="0"/>
          </a:p>
        </p:txBody>
      </p:sp>
      <p:pic>
        <p:nvPicPr>
          <p:cNvPr id="4" name="図 3"/>
          <p:cNvPicPr>
            <a:picLocks noChangeAspect="1"/>
          </p:cNvPicPr>
          <p:nvPr/>
        </p:nvPicPr>
        <p:blipFill rotWithShape="1">
          <a:blip r:embed="rId2"/>
          <a:srcRect l="33753" t="16668" r="35131" b="5327"/>
          <a:stretch/>
        </p:blipFill>
        <p:spPr>
          <a:xfrm>
            <a:off x="185737" y="119062"/>
            <a:ext cx="4677115" cy="6591981"/>
          </a:xfrm>
          <a:prstGeom prst="rect">
            <a:avLst/>
          </a:prstGeom>
          <a:ln>
            <a:solidFill>
              <a:sysClr val="windowText" lastClr="000000"/>
            </a:solidFill>
          </a:ln>
        </p:spPr>
      </p:pic>
      <p:sp>
        <p:nvSpPr>
          <p:cNvPr id="5" name="テキスト ボックス 4"/>
          <p:cNvSpPr txBox="1"/>
          <p:nvPr/>
        </p:nvSpPr>
        <p:spPr>
          <a:xfrm>
            <a:off x="5176157" y="5421084"/>
            <a:ext cx="6515100" cy="1200329"/>
          </a:xfrm>
          <a:prstGeom prst="rect">
            <a:avLst/>
          </a:prstGeom>
          <a:noFill/>
          <a:ln w="57150">
            <a:solidFill>
              <a:schemeClr val="accent1"/>
            </a:solidFill>
          </a:ln>
        </p:spPr>
        <p:txBody>
          <a:bodyPr wrap="square" rtlCol="0">
            <a:spAutoFit/>
          </a:bodyPr>
          <a:lstStyle/>
          <a:p>
            <a:r>
              <a:rPr lang="ja-JP" altLang="en-US" sz="2400" dirty="0"/>
              <a:t>現在、給付月額が０円であって</a:t>
            </a:r>
            <a:r>
              <a:rPr lang="ja-JP" altLang="en-US" sz="2400" dirty="0" smtClean="0"/>
              <a:t>も、継続していれば次回</a:t>
            </a:r>
            <a:r>
              <a:rPr lang="ja-JP" altLang="en-US" sz="2400" dirty="0"/>
              <a:t>の区分変更に</a:t>
            </a:r>
            <a:r>
              <a:rPr lang="ja-JP" altLang="en-US" sz="2400" dirty="0" smtClean="0"/>
              <a:t>おいて振込みが復活</a:t>
            </a:r>
            <a:r>
              <a:rPr lang="ja-JP" altLang="en-US" sz="2400" dirty="0"/>
              <a:t>することはありえるが、辞退するとその可能性もなくなる</a:t>
            </a:r>
            <a:endParaRPr kumimoji="1" lang="ja-JP" altLang="en-US" sz="2400" dirty="0"/>
          </a:p>
        </p:txBody>
      </p:sp>
      <p:sp>
        <p:nvSpPr>
          <p:cNvPr id="6" name="Rectangle 15"/>
          <p:cNvSpPr>
            <a:spLocks noChangeArrowheads="1"/>
          </p:cNvSpPr>
          <p:nvPr/>
        </p:nvSpPr>
        <p:spPr bwMode="auto">
          <a:xfrm>
            <a:off x="342900" y="3347357"/>
            <a:ext cx="4359729" cy="1159329"/>
          </a:xfrm>
          <a:prstGeom prst="rect">
            <a:avLst/>
          </a:prstGeom>
          <a:solidFill>
            <a:srgbClr val="FF99CC">
              <a:alpha val="50000"/>
            </a:srgbClr>
          </a:solidFill>
          <a:ln w="2540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0352488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r"/>
            <a:r>
              <a:rPr lang="ja-JP" altLang="en-US" dirty="0"/>
              <a:t>入力準備用紙（</a:t>
            </a:r>
            <a:r>
              <a:rPr lang="en-US" altLang="ja-JP" dirty="0" smtClean="0"/>
              <a:t>P3</a:t>
            </a:r>
            <a:r>
              <a:rPr lang="ja-JP" altLang="en-US" dirty="0" smtClean="0"/>
              <a:t>）</a:t>
            </a:r>
            <a:endParaRPr kumimoji="1" lang="ja-JP" altLang="en-US" dirty="0"/>
          </a:p>
        </p:txBody>
      </p:sp>
      <p:sp>
        <p:nvSpPr>
          <p:cNvPr id="3" name="コンテンツ プレースホルダー 2"/>
          <p:cNvSpPr>
            <a:spLocks noGrp="1"/>
          </p:cNvSpPr>
          <p:nvPr>
            <p:ph idx="1"/>
          </p:nvPr>
        </p:nvSpPr>
        <p:spPr>
          <a:xfrm>
            <a:off x="5257799" y="1825625"/>
            <a:ext cx="6547757" cy="4351338"/>
          </a:xfrm>
        </p:spPr>
        <p:txBody>
          <a:bodyPr/>
          <a:lstStyle/>
          <a:p>
            <a:pPr marL="0" indent="0">
              <a:buNone/>
            </a:pPr>
            <a:r>
              <a:rPr kumimoji="1" lang="en-US" altLang="ja-JP" dirty="0" smtClean="0"/>
              <a:t>G-</a:t>
            </a:r>
            <a:r>
              <a:rPr kumimoji="1" lang="ja-JP" altLang="en-US" dirty="0" smtClean="0"/>
              <a:t>学生生活の状況</a:t>
            </a:r>
            <a:endParaRPr kumimoji="1" lang="en-US" altLang="ja-JP" dirty="0" smtClean="0"/>
          </a:p>
          <a:p>
            <a:pPr marL="0" indent="0">
              <a:buNone/>
            </a:pPr>
            <a:r>
              <a:rPr lang="en-US" altLang="ja-JP" dirty="0" smtClean="0"/>
              <a:t>H-</a:t>
            </a:r>
            <a:r>
              <a:rPr lang="ja-JP" altLang="en-US" dirty="0"/>
              <a:t>学修</a:t>
            </a:r>
            <a:r>
              <a:rPr lang="ja-JP" altLang="en-US" dirty="0" smtClean="0"/>
              <a:t>の状況</a:t>
            </a:r>
            <a:endParaRPr lang="en-US" altLang="ja-JP" dirty="0" smtClean="0"/>
          </a:p>
          <a:p>
            <a:pPr marL="457200" lvl="1" indent="0">
              <a:buNone/>
            </a:pPr>
            <a:r>
              <a:rPr lang="ja-JP" altLang="en-US" dirty="0" smtClean="0"/>
              <a:t>⇒　</a:t>
            </a:r>
            <a:r>
              <a:rPr kumimoji="1" lang="en-US" altLang="ja-JP" dirty="0" smtClean="0"/>
              <a:t>100</a:t>
            </a:r>
            <a:r>
              <a:rPr kumimoji="1" lang="ja-JP" altLang="en-US" dirty="0"/>
              <a:t>文字</a:t>
            </a:r>
            <a:r>
              <a:rPr kumimoji="1" lang="ja-JP" altLang="en-US" dirty="0" smtClean="0"/>
              <a:t>以上</a:t>
            </a:r>
            <a:r>
              <a:rPr kumimoji="1" lang="en-US" altLang="ja-JP" dirty="0" smtClean="0"/>
              <a:t>200</a:t>
            </a:r>
            <a:r>
              <a:rPr kumimoji="1" lang="ja-JP" altLang="en-US" dirty="0" smtClean="0"/>
              <a:t>文字以内（字数が足りなければ再提出になる場合がある）</a:t>
            </a:r>
            <a:endParaRPr kumimoji="1" lang="en-US" altLang="ja-JP" dirty="0" smtClean="0"/>
          </a:p>
          <a:p>
            <a:pPr marL="457200" lvl="1" indent="0">
              <a:buNone/>
            </a:pPr>
            <a:endParaRPr lang="en-US" altLang="ja-JP" dirty="0"/>
          </a:p>
        </p:txBody>
      </p:sp>
      <p:pic>
        <p:nvPicPr>
          <p:cNvPr id="4" name="図 3"/>
          <p:cNvPicPr>
            <a:picLocks noChangeAspect="1"/>
          </p:cNvPicPr>
          <p:nvPr/>
        </p:nvPicPr>
        <p:blipFill rotWithShape="1">
          <a:blip r:embed="rId2"/>
          <a:srcRect l="33679" t="16668" r="35131" b="5196"/>
          <a:stretch/>
        </p:blipFill>
        <p:spPr>
          <a:xfrm>
            <a:off x="213632" y="130629"/>
            <a:ext cx="4637314" cy="6531428"/>
          </a:xfrm>
          <a:prstGeom prst="rect">
            <a:avLst/>
          </a:prstGeom>
          <a:ln>
            <a:solidFill>
              <a:sysClr val="windowText" lastClr="000000"/>
            </a:solidFill>
          </a:ln>
        </p:spPr>
      </p:pic>
      <p:sp>
        <p:nvSpPr>
          <p:cNvPr id="5" name="Rectangle 15"/>
          <p:cNvSpPr>
            <a:spLocks noChangeArrowheads="1"/>
          </p:cNvSpPr>
          <p:nvPr/>
        </p:nvSpPr>
        <p:spPr bwMode="auto">
          <a:xfrm>
            <a:off x="342900" y="3347357"/>
            <a:ext cx="4359729" cy="1159329"/>
          </a:xfrm>
          <a:prstGeom prst="rect">
            <a:avLst/>
          </a:prstGeom>
          <a:solidFill>
            <a:srgbClr val="FF99CC">
              <a:alpha val="50000"/>
            </a:srgbClr>
          </a:solidFill>
          <a:ln w="2540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6" name="Rectangle 15"/>
          <p:cNvSpPr>
            <a:spLocks noChangeArrowheads="1"/>
          </p:cNvSpPr>
          <p:nvPr/>
        </p:nvSpPr>
        <p:spPr bwMode="auto">
          <a:xfrm>
            <a:off x="342899" y="1897799"/>
            <a:ext cx="4359729" cy="1159329"/>
          </a:xfrm>
          <a:prstGeom prst="rect">
            <a:avLst/>
          </a:prstGeom>
          <a:solidFill>
            <a:srgbClr val="FF99CC">
              <a:alpha val="50000"/>
            </a:srgbClr>
          </a:solidFill>
          <a:ln w="2540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7" name="Rectangle 15"/>
          <p:cNvSpPr>
            <a:spLocks noChangeArrowheads="1"/>
          </p:cNvSpPr>
          <p:nvPr/>
        </p:nvSpPr>
        <p:spPr bwMode="auto">
          <a:xfrm>
            <a:off x="352424" y="448241"/>
            <a:ext cx="4359729" cy="1159329"/>
          </a:xfrm>
          <a:prstGeom prst="rect">
            <a:avLst/>
          </a:prstGeom>
          <a:solidFill>
            <a:srgbClr val="FF99CC">
              <a:alpha val="50000"/>
            </a:srgbClr>
          </a:solidFill>
          <a:ln w="2540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4029958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r"/>
            <a:r>
              <a:rPr lang="ja-JP" altLang="en-US" dirty="0"/>
              <a:t>入力準備用紙（</a:t>
            </a:r>
            <a:r>
              <a:rPr lang="en-US" altLang="ja-JP" dirty="0" smtClean="0"/>
              <a:t>P3</a:t>
            </a:r>
            <a:r>
              <a:rPr lang="ja-JP" altLang="en-US" dirty="0" smtClean="0"/>
              <a:t>）</a:t>
            </a:r>
            <a:endParaRPr kumimoji="1" lang="ja-JP" altLang="en-US" dirty="0"/>
          </a:p>
        </p:txBody>
      </p:sp>
      <p:sp>
        <p:nvSpPr>
          <p:cNvPr id="3" name="コンテンツ プレースホルダー 2"/>
          <p:cNvSpPr>
            <a:spLocks noGrp="1"/>
          </p:cNvSpPr>
          <p:nvPr>
            <p:ph idx="1"/>
          </p:nvPr>
        </p:nvSpPr>
        <p:spPr>
          <a:xfrm>
            <a:off x="5257799" y="1825625"/>
            <a:ext cx="6547757" cy="4351338"/>
          </a:xfrm>
        </p:spPr>
        <p:txBody>
          <a:bodyPr/>
          <a:lstStyle/>
          <a:p>
            <a:pPr marL="0" indent="0">
              <a:buNone/>
            </a:pPr>
            <a:r>
              <a:rPr lang="ja-JP" altLang="en-US" dirty="0" smtClean="0">
                <a:solidFill>
                  <a:srgbClr val="FF0000"/>
                </a:solidFill>
              </a:rPr>
              <a:t>全ての設問に記入漏れや誤りがないか確認し、</a:t>
            </a:r>
            <a:r>
              <a:rPr lang="en-US" altLang="ja-JP" dirty="0" smtClean="0">
                <a:solidFill>
                  <a:srgbClr val="FF0000"/>
                </a:solidFill>
              </a:rPr>
              <a:t>4</a:t>
            </a:r>
            <a:r>
              <a:rPr lang="ja-JP" altLang="en-US" dirty="0" smtClean="0">
                <a:solidFill>
                  <a:srgbClr val="FF0000"/>
                </a:solidFill>
              </a:rPr>
              <a:t>ページも確認したうえで入力を始めてください。</a:t>
            </a:r>
            <a:endParaRPr lang="en-US" altLang="ja-JP" dirty="0" smtClean="0">
              <a:solidFill>
                <a:srgbClr val="FF0000"/>
              </a:solidFill>
            </a:endParaRPr>
          </a:p>
          <a:p>
            <a:pPr marL="0" indent="0">
              <a:buNone/>
            </a:pPr>
            <a:endParaRPr lang="en-US" altLang="ja-JP" dirty="0"/>
          </a:p>
          <a:p>
            <a:pPr marL="0" indent="0">
              <a:buNone/>
            </a:pPr>
            <a:r>
              <a:rPr lang="ja-JP" altLang="en-US" dirty="0" smtClean="0"/>
              <a:t>入力が終わると画面に</a:t>
            </a:r>
            <a:r>
              <a:rPr lang="ja-JP" altLang="en-US" dirty="0" smtClean="0">
                <a:solidFill>
                  <a:srgbClr val="FF0000"/>
                </a:solidFill>
              </a:rPr>
              <a:t>受付番号</a:t>
            </a:r>
            <a:r>
              <a:rPr lang="ja-JP" altLang="en-US" dirty="0" smtClean="0"/>
              <a:t>が表示されるので、入力準備用紙に記入</a:t>
            </a:r>
            <a:r>
              <a:rPr lang="ja-JP" altLang="en-US" dirty="0"/>
              <a:t>してください。</a:t>
            </a:r>
            <a:endParaRPr lang="en-US" altLang="ja-JP" dirty="0"/>
          </a:p>
        </p:txBody>
      </p:sp>
      <p:pic>
        <p:nvPicPr>
          <p:cNvPr id="4" name="図 3"/>
          <p:cNvPicPr>
            <a:picLocks noChangeAspect="1"/>
          </p:cNvPicPr>
          <p:nvPr/>
        </p:nvPicPr>
        <p:blipFill rotWithShape="1">
          <a:blip r:embed="rId2"/>
          <a:srcRect l="33679" t="16668" r="35131" b="5196"/>
          <a:stretch/>
        </p:blipFill>
        <p:spPr>
          <a:xfrm>
            <a:off x="213632" y="130629"/>
            <a:ext cx="4637314" cy="6531428"/>
          </a:xfrm>
          <a:prstGeom prst="rect">
            <a:avLst/>
          </a:prstGeom>
          <a:ln>
            <a:solidFill>
              <a:sysClr val="windowText" lastClr="000000"/>
            </a:solidFill>
          </a:ln>
        </p:spPr>
      </p:pic>
      <p:sp>
        <p:nvSpPr>
          <p:cNvPr id="8" name="Rectangle 15"/>
          <p:cNvSpPr>
            <a:spLocks noChangeArrowheads="1"/>
          </p:cNvSpPr>
          <p:nvPr/>
        </p:nvSpPr>
        <p:spPr bwMode="auto">
          <a:xfrm>
            <a:off x="342898" y="6008914"/>
            <a:ext cx="4359729" cy="462643"/>
          </a:xfrm>
          <a:prstGeom prst="rect">
            <a:avLst/>
          </a:prstGeom>
          <a:solidFill>
            <a:srgbClr val="FF99CC">
              <a:alpha val="50000"/>
            </a:srgbClr>
          </a:solidFill>
          <a:ln w="2540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9" name="Rectangle 15"/>
          <p:cNvSpPr>
            <a:spLocks noChangeArrowheads="1"/>
          </p:cNvSpPr>
          <p:nvPr/>
        </p:nvSpPr>
        <p:spPr bwMode="auto">
          <a:xfrm>
            <a:off x="1083128" y="5353050"/>
            <a:ext cx="2884716" cy="462643"/>
          </a:xfrm>
          <a:prstGeom prst="rect">
            <a:avLst/>
          </a:prstGeom>
          <a:solidFill>
            <a:srgbClr val="FF99CC">
              <a:alpha val="50000"/>
            </a:srgbClr>
          </a:solidFill>
          <a:ln w="2540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35149473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r"/>
            <a:r>
              <a:rPr kumimoji="1" lang="ja-JP" altLang="en-US" dirty="0" smtClean="0"/>
              <a:t>継続願提出（入力）前に</a:t>
            </a:r>
            <a:r>
              <a:rPr kumimoji="1" lang="en-US" altLang="ja-JP" dirty="0" smtClean="0"/>
              <a:t/>
            </a:r>
            <a:br>
              <a:rPr kumimoji="1" lang="en-US" altLang="ja-JP" dirty="0" smtClean="0"/>
            </a:br>
            <a:r>
              <a:rPr kumimoji="1" lang="ja-JP" altLang="en-US" dirty="0" smtClean="0"/>
              <a:t>確認（</a:t>
            </a:r>
            <a:r>
              <a:rPr kumimoji="1" lang="en-US" altLang="ja-JP" dirty="0" smtClean="0"/>
              <a:t>P4</a:t>
            </a:r>
            <a:r>
              <a:rPr kumimoji="1" lang="ja-JP" altLang="en-US" dirty="0" smtClean="0"/>
              <a:t>）</a:t>
            </a:r>
            <a:endParaRPr kumimoji="1" lang="ja-JP" altLang="en-US" dirty="0"/>
          </a:p>
        </p:txBody>
      </p:sp>
      <p:sp>
        <p:nvSpPr>
          <p:cNvPr id="3" name="コンテンツ プレースホルダー 2"/>
          <p:cNvSpPr>
            <a:spLocks noGrp="1"/>
          </p:cNvSpPr>
          <p:nvPr>
            <p:ph idx="1"/>
          </p:nvPr>
        </p:nvSpPr>
        <p:spPr>
          <a:xfrm>
            <a:off x="5241470" y="1825625"/>
            <a:ext cx="6547759" cy="4351338"/>
          </a:xfrm>
        </p:spPr>
        <p:txBody>
          <a:bodyPr/>
          <a:lstStyle/>
          <a:p>
            <a:r>
              <a:rPr lang="ja-JP" altLang="en-US" dirty="0"/>
              <a:t>一つの画面で</a:t>
            </a:r>
            <a:r>
              <a:rPr lang="en-US" altLang="ja-JP" dirty="0" smtClean="0"/>
              <a:t>30</a:t>
            </a:r>
            <a:r>
              <a:rPr lang="ja-JP" altLang="en-US" dirty="0" smtClean="0"/>
              <a:t>分以上経過した場合はタイムアウトになる</a:t>
            </a:r>
            <a:endParaRPr lang="en-US" altLang="ja-JP" dirty="0" smtClean="0"/>
          </a:p>
          <a:p>
            <a:r>
              <a:rPr lang="ja-JP" altLang="en-US" dirty="0"/>
              <a:t>送信後</a:t>
            </a:r>
            <a:r>
              <a:rPr lang="ja-JP" altLang="en-US" dirty="0" smtClean="0"/>
              <a:t>は提出内容を確認することはできない</a:t>
            </a:r>
            <a:endParaRPr lang="en-US" altLang="ja-JP" dirty="0" smtClean="0"/>
          </a:p>
          <a:p>
            <a:r>
              <a:rPr lang="ja-JP" altLang="en-US" dirty="0" smtClean="0"/>
              <a:t>訂正が必要な</a:t>
            </a:r>
            <a:r>
              <a:rPr lang="ja-JP" altLang="en-US" smtClean="0"/>
              <a:t>場合</a:t>
            </a:r>
            <a:r>
              <a:rPr lang="ja-JP" altLang="en-US" smtClean="0"/>
              <a:t>は、学校</a:t>
            </a:r>
            <a:r>
              <a:rPr lang="ja-JP" altLang="en-US" dirty="0" smtClean="0"/>
              <a:t>へ至急</a:t>
            </a:r>
            <a:r>
              <a:rPr lang="ja-JP" altLang="en-US" dirty="0" smtClean="0"/>
              <a:t>申し出ること</a:t>
            </a:r>
            <a:endParaRPr lang="en-US" altLang="ja-JP" dirty="0" smtClean="0"/>
          </a:p>
        </p:txBody>
      </p:sp>
      <p:pic>
        <p:nvPicPr>
          <p:cNvPr id="4" name="図 3"/>
          <p:cNvPicPr>
            <a:picLocks noChangeAspect="1"/>
          </p:cNvPicPr>
          <p:nvPr/>
        </p:nvPicPr>
        <p:blipFill rotWithShape="1">
          <a:blip r:embed="rId2"/>
          <a:srcRect l="33679" t="16539" r="35131" b="5196"/>
          <a:stretch/>
        </p:blipFill>
        <p:spPr>
          <a:xfrm>
            <a:off x="180975" y="174851"/>
            <a:ext cx="4598252" cy="6487206"/>
          </a:xfrm>
          <a:prstGeom prst="rect">
            <a:avLst/>
          </a:prstGeom>
          <a:ln>
            <a:solidFill>
              <a:sysClr val="windowText" lastClr="000000"/>
            </a:solidFill>
          </a:ln>
        </p:spPr>
      </p:pic>
      <p:sp>
        <p:nvSpPr>
          <p:cNvPr id="5" name="Rectangle 15"/>
          <p:cNvSpPr>
            <a:spLocks noChangeArrowheads="1"/>
          </p:cNvSpPr>
          <p:nvPr/>
        </p:nvSpPr>
        <p:spPr bwMode="auto">
          <a:xfrm>
            <a:off x="342898" y="411385"/>
            <a:ext cx="4359729" cy="1414239"/>
          </a:xfrm>
          <a:prstGeom prst="rect">
            <a:avLst/>
          </a:prstGeom>
          <a:solidFill>
            <a:srgbClr val="FF99CC">
              <a:alpha val="50000"/>
            </a:srgbClr>
          </a:solidFill>
          <a:ln w="2540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9887268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r"/>
            <a:r>
              <a:rPr kumimoji="1" lang="ja-JP" altLang="en-US" dirty="0" smtClean="0"/>
              <a:t>適格認定（学業）とは（</a:t>
            </a:r>
            <a:r>
              <a:rPr kumimoji="1" lang="en-US" altLang="ja-JP" dirty="0" smtClean="0"/>
              <a:t>P4</a:t>
            </a:r>
            <a:r>
              <a:rPr kumimoji="1" lang="ja-JP" altLang="en-US" dirty="0" smtClean="0"/>
              <a:t>）</a:t>
            </a:r>
            <a:endParaRPr kumimoji="1" lang="ja-JP" altLang="en-US" dirty="0"/>
          </a:p>
        </p:txBody>
      </p:sp>
      <p:sp>
        <p:nvSpPr>
          <p:cNvPr id="3" name="コンテンツ プレースホルダー 2"/>
          <p:cNvSpPr>
            <a:spLocks noGrp="1"/>
          </p:cNvSpPr>
          <p:nvPr>
            <p:ph idx="1"/>
          </p:nvPr>
        </p:nvSpPr>
        <p:spPr>
          <a:xfrm>
            <a:off x="5241470" y="1825625"/>
            <a:ext cx="6547759" cy="4351338"/>
          </a:xfrm>
        </p:spPr>
        <p:txBody>
          <a:bodyPr/>
          <a:lstStyle/>
          <a:p>
            <a:pPr marL="0" indent="0">
              <a:buNone/>
            </a:pPr>
            <a:r>
              <a:rPr lang="ja-JP" altLang="en-US" dirty="0" smtClean="0"/>
              <a:t>「給付奨学金継続願」が提出（入力）されると、学校は学業成績等に基づき、奨学金の継続の可否等を判定する</a:t>
            </a:r>
            <a:endParaRPr lang="en-US" altLang="ja-JP" dirty="0" smtClean="0"/>
          </a:p>
          <a:p>
            <a:pPr marL="0" indent="0">
              <a:buNone/>
            </a:pPr>
            <a:r>
              <a:rPr lang="ja-JP" altLang="en-US" dirty="0">
                <a:solidFill>
                  <a:srgbClr val="FF0000"/>
                </a:solidFill>
              </a:rPr>
              <a:t>学業不振</a:t>
            </a:r>
            <a:r>
              <a:rPr lang="ja-JP" altLang="en-US" dirty="0" smtClean="0">
                <a:solidFill>
                  <a:srgbClr val="FF0000"/>
                </a:solidFill>
              </a:rPr>
              <a:t>等の場合には、給付奨学金の支給を廃止（打ち切り）とするほか、支給済みの給付奨学金の返還を求めることがある</a:t>
            </a:r>
            <a:endParaRPr lang="en-US" altLang="ja-JP" dirty="0" smtClean="0">
              <a:solidFill>
                <a:srgbClr val="FF0000"/>
              </a:solidFill>
            </a:endParaRPr>
          </a:p>
          <a:p>
            <a:pPr marL="0" indent="0">
              <a:buNone/>
            </a:pPr>
            <a:r>
              <a:rPr lang="ja-JP" altLang="en-US" u="sng" dirty="0" smtClean="0">
                <a:solidFill>
                  <a:srgbClr val="FF0000"/>
                </a:solidFill>
              </a:rPr>
              <a:t>★留年の場合は廃止（打ち切り）</a:t>
            </a:r>
            <a:endParaRPr lang="en-US" altLang="ja-JP" u="sng" dirty="0" smtClean="0">
              <a:solidFill>
                <a:srgbClr val="FF0000"/>
              </a:solidFill>
            </a:endParaRPr>
          </a:p>
        </p:txBody>
      </p:sp>
      <p:pic>
        <p:nvPicPr>
          <p:cNvPr id="4" name="図 3"/>
          <p:cNvPicPr>
            <a:picLocks noChangeAspect="1"/>
          </p:cNvPicPr>
          <p:nvPr/>
        </p:nvPicPr>
        <p:blipFill rotWithShape="1">
          <a:blip r:embed="rId2"/>
          <a:srcRect l="33679" t="16539" r="35131" b="5196"/>
          <a:stretch/>
        </p:blipFill>
        <p:spPr>
          <a:xfrm>
            <a:off x="180975" y="174851"/>
            <a:ext cx="4598252" cy="6487206"/>
          </a:xfrm>
          <a:prstGeom prst="rect">
            <a:avLst/>
          </a:prstGeom>
          <a:ln>
            <a:solidFill>
              <a:sysClr val="windowText" lastClr="000000"/>
            </a:solidFill>
          </a:ln>
        </p:spPr>
      </p:pic>
      <p:sp>
        <p:nvSpPr>
          <p:cNvPr id="5" name="Rectangle 15"/>
          <p:cNvSpPr>
            <a:spLocks noChangeArrowheads="1"/>
          </p:cNvSpPr>
          <p:nvPr/>
        </p:nvSpPr>
        <p:spPr bwMode="auto">
          <a:xfrm>
            <a:off x="342898" y="1880963"/>
            <a:ext cx="4359729" cy="764266"/>
          </a:xfrm>
          <a:prstGeom prst="rect">
            <a:avLst/>
          </a:prstGeom>
          <a:solidFill>
            <a:srgbClr val="FF99CC">
              <a:alpha val="50000"/>
            </a:srgbClr>
          </a:solidFill>
          <a:ln w="2540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5632399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r"/>
            <a:r>
              <a:rPr lang="ja-JP" altLang="en-US" dirty="0"/>
              <a:t>適格認定（学業）とは（</a:t>
            </a:r>
            <a:r>
              <a:rPr lang="en-US" altLang="ja-JP" dirty="0"/>
              <a:t>P4</a:t>
            </a:r>
            <a:r>
              <a:rPr lang="ja-JP" altLang="en-US" dirty="0"/>
              <a:t>）</a:t>
            </a:r>
            <a:endParaRPr kumimoji="1" lang="ja-JP" altLang="en-US" dirty="0"/>
          </a:p>
        </p:txBody>
      </p:sp>
      <p:sp>
        <p:nvSpPr>
          <p:cNvPr id="3" name="コンテンツ プレースホルダー 2"/>
          <p:cNvSpPr>
            <a:spLocks noGrp="1"/>
          </p:cNvSpPr>
          <p:nvPr>
            <p:ph idx="1"/>
          </p:nvPr>
        </p:nvSpPr>
        <p:spPr>
          <a:xfrm>
            <a:off x="5241470" y="1825625"/>
            <a:ext cx="6662059" cy="4351338"/>
          </a:xfrm>
        </p:spPr>
        <p:txBody>
          <a:bodyPr/>
          <a:lstStyle/>
          <a:p>
            <a:pPr>
              <a:buFont typeface="Wingdings" panose="05000000000000000000" pitchFamily="2" charset="2"/>
              <a:buChar char="u"/>
            </a:pPr>
            <a:r>
              <a:rPr kumimoji="1" lang="ja-JP" altLang="en-US" dirty="0" smtClean="0"/>
              <a:t>給付奨学金の適格認定（学業）の区分</a:t>
            </a:r>
            <a:endParaRPr kumimoji="1" lang="en-US" altLang="ja-JP" dirty="0" smtClean="0"/>
          </a:p>
          <a:p>
            <a:pPr marL="0" indent="0">
              <a:buNone/>
            </a:pPr>
            <a:endParaRPr lang="en-US" altLang="ja-JP" dirty="0" smtClean="0">
              <a:solidFill>
                <a:srgbClr val="FF0000"/>
              </a:solidFill>
            </a:endParaRPr>
          </a:p>
        </p:txBody>
      </p:sp>
      <p:pic>
        <p:nvPicPr>
          <p:cNvPr id="4" name="図 3"/>
          <p:cNvPicPr>
            <a:picLocks noChangeAspect="1"/>
          </p:cNvPicPr>
          <p:nvPr/>
        </p:nvPicPr>
        <p:blipFill rotWithShape="1">
          <a:blip r:embed="rId2"/>
          <a:srcRect l="33679" t="16539" r="35131" b="5196"/>
          <a:stretch/>
        </p:blipFill>
        <p:spPr>
          <a:xfrm>
            <a:off x="180975" y="174851"/>
            <a:ext cx="4598252" cy="6487206"/>
          </a:xfrm>
          <a:prstGeom prst="rect">
            <a:avLst/>
          </a:prstGeom>
          <a:ln>
            <a:solidFill>
              <a:sysClr val="windowText" lastClr="000000"/>
            </a:solidFill>
          </a:ln>
        </p:spPr>
      </p:pic>
      <p:sp>
        <p:nvSpPr>
          <p:cNvPr id="5" name="Rectangle 15"/>
          <p:cNvSpPr>
            <a:spLocks noChangeArrowheads="1"/>
          </p:cNvSpPr>
          <p:nvPr/>
        </p:nvSpPr>
        <p:spPr bwMode="auto">
          <a:xfrm>
            <a:off x="342898" y="2677885"/>
            <a:ext cx="4359729" cy="3004458"/>
          </a:xfrm>
          <a:prstGeom prst="rect">
            <a:avLst/>
          </a:prstGeom>
          <a:solidFill>
            <a:srgbClr val="FF99CC">
              <a:alpha val="50000"/>
            </a:srgbClr>
          </a:solidFill>
          <a:ln w="2540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aphicFrame>
        <p:nvGraphicFramePr>
          <p:cNvPr id="6" name="表 5"/>
          <p:cNvGraphicFramePr>
            <a:graphicFrameLocks noGrp="1"/>
          </p:cNvGraphicFramePr>
          <p:nvPr>
            <p:extLst>
              <p:ext uri="{D42A27DB-BD31-4B8C-83A1-F6EECF244321}">
                <p14:modId xmlns:p14="http://schemas.microsoft.com/office/powerpoint/2010/main" val="1804975104"/>
              </p:ext>
            </p:extLst>
          </p:nvPr>
        </p:nvGraphicFramePr>
        <p:xfrm>
          <a:off x="5164869" y="2465610"/>
          <a:ext cx="6738660" cy="3608616"/>
        </p:xfrm>
        <a:graphic>
          <a:graphicData uri="http://schemas.openxmlformats.org/drawingml/2006/table">
            <a:tbl>
              <a:tblPr firstRow="1" bandRow="1">
                <a:tableStyleId>{5940675A-B579-460E-94D1-54222C63F5DA}</a:tableStyleId>
              </a:tblPr>
              <a:tblGrid>
                <a:gridCol w="989616"/>
                <a:gridCol w="2874522"/>
                <a:gridCol w="2874522"/>
              </a:tblGrid>
              <a:tr h="902154">
                <a:tc>
                  <a:txBody>
                    <a:bodyPr/>
                    <a:lstStyle/>
                    <a:p>
                      <a:pPr algn="ctr"/>
                      <a:r>
                        <a:rPr kumimoji="1" lang="ja-JP" altLang="en-US" sz="2400" dirty="0" smtClean="0"/>
                        <a:t>認定区分</a:t>
                      </a:r>
                      <a:endParaRPr kumimoji="1" lang="ja-JP" altLang="en-US" sz="2400" dirty="0"/>
                    </a:p>
                  </a:txBody>
                  <a:tcPr anchor="ctr">
                    <a:solidFill>
                      <a:schemeClr val="accent1">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400" dirty="0" smtClean="0"/>
                        <a:t>4</a:t>
                      </a:r>
                      <a:r>
                        <a:rPr kumimoji="1" lang="ja-JP" altLang="en-US" sz="2400" dirty="0" smtClean="0"/>
                        <a:t>月以降の奨学金</a:t>
                      </a:r>
                    </a:p>
                  </a:txBody>
                  <a:tcPr anchor="ctr">
                    <a:solidFill>
                      <a:schemeClr val="accent1">
                        <a:lumMod val="60000"/>
                        <a:lumOff val="40000"/>
                      </a:schemeClr>
                    </a:solidFill>
                  </a:tcPr>
                </a:tc>
                <a:tc>
                  <a:txBody>
                    <a:bodyPr/>
                    <a:lstStyle/>
                    <a:p>
                      <a:pPr algn="ctr"/>
                      <a:r>
                        <a:rPr kumimoji="1" lang="ja-JP" altLang="en-US" sz="2400" dirty="0" smtClean="0"/>
                        <a:t>備考</a:t>
                      </a:r>
                      <a:endParaRPr kumimoji="1" lang="ja-JP" altLang="en-US" sz="2400" dirty="0"/>
                    </a:p>
                  </a:txBody>
                  <a:tcPr anchor="ctr">
                    <a:solidFill>
                      <a:schemeClr val="accent1">
                        <a:lumMod val="60000"/>
                        <a:lumOff val="40000"/>
                      </a:schemeClr>
                    </a:solidFill>
                  </a:tcPr>
                </a:tc>
              </a:tr>
              <a:tr h="902154">
                <a:tc>
                  <a:txBody>
                    <a:bodyPr/>
                    <a:lstStyle/>
                    <a:p>
                      <a:pPr algn="ctr"/>
                      <a:r>
                        <a:rPr kumimoji="1" lang="ja-JP" altLang="en-US" sz="2400" dirty="0" smtClean="0"/>
                        <a:t>廃止</a:t>
                      </a:r>
                      <a:endParaRPr kumimoji="1" lang="ja-JP" altLang="en-US" sz="2400" dirty="0"/>
                    </a:p>
                  </a:txBody>
                  <a:tcPr anchor="ctr"/>
                </a:tc>
                <a:tc>
                  <a:txBody>
                    <a:bodyPr/>
                    <a:lstStyle/>
                    <a:p>
                      <a:pPr algn="ctr"/>
                      <a:r>
                        <a:rPr kumimoji="1" lang="ja-JP" altLang="en-US" sz="2400" dirty="0" smtClean="0"/>
                        <a:t>振り込まれない</a:t>
                      </a:r>
                      <a:endParaRPr kumimoji="1" lang="en-US" altLang="ja-JP" sz="2400" dirty="0" smtClean="0"/>
                    </a:p>
                  </a:txBody>
                  <a:tcPr anchor="ctr"/>
                </a:tc>
                <a:tc>
                  <a:txBody>
                    <a:bodyPr/>
                    <a:lstStyle/>
                    <a:p>
                      <a:pPr algn="ctr"/>
                      <a:r>
                        <a:rPr kumimoji="1" lang="ja-JP" altLang="en-US" sz="2400" dirty="0" smtClean="0"/>
                        <a:t>担当教員と個人面談</a:t>
                      </a:r>
                      <a:endParaRPr kumimoji="1" lang="ja-JP" altLang="en-US" sz="2400" dirty="0"/>
                    </a:p>
                  </a:txBody>
                  <a:tcPr anchor="ctr"/>
                </a:tc>
              </a:tr>
              <a:tr h="902154">
                <a:tc>
                  <a:txBody>
                    <a:bodyPr/>
                    <a:lstStyle/>
                    <a:p>
                      <a:pPr algn="ctr"/>
                      <a:r>
                        <a:rPr kumimoji="1" lang="ja-JP" altLang="en-US" sz="2400" dirty="0" smtClean="0"/>
                        <a:t>警告</a:t>
                      </a:r>
                      <a:endParaRPr kumimoji="1" lang="ja-JP" altLang="en-US" sz="24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dirty="0" smtClean="0"/>
                        <a:t>振り込まれる</a:t>
                      </a:r>
                      <a:endParaRPr kumimoji="1" lang="en-US" altLang="ja-JP" sz="2400" dirty="0" smtClean="0"/>
                    </a:p>
                  </a:txBody>
                  <a:tcPr anchor="ctr"/>
                </a:tc>
                <a:tc>
                  <a:txBody>
                    <a:bodyPr/>
                    <a:lstStyle/>
                    <a:p>
                      <a:pPr algn="ctr"/>
                      <a:r>
                        <a:rPr kumimoji="1" lang="ja-JP" altLang="en-US" sz="2400" dirty="0" smtClean="0"/>
                        <a:t>担当教員と個人面談</a:t>
                      </a:r>
                      <a:endParaRPr kumimoji="1" lang="en-US" altLang="ja-JP" sz="2400" dirty="0" smtClean="0"/>
                    </a:p>
                    <a:p>
                      <a:pPr algn="ctr"/>
                      <a:r>
                        <a:rPr kumimoji="1" lang="en-US" altLang="ja-JP" sz="2400" dirty="0" smtClean="0"/>
                        <a:t>2</a:t>
                      </a:r>
                      <a:r>
                        <a:rPr kumimoji="1" lang="ja-JP" altLang="en-US" sz="2400" dirty="0" smtClean="0"/>
                        <a:t>年連続だと「廃止」</a:t>
                      </a:r>
                      <a:endParaRPr kumimoji="1" lang="ja-JP" altLang="en-US" sz="2400" dirty="0"/>
                    </a:p>
                  </a:txBody>
                  <a:tcPr anchor="ctr"/>
                </a:tc>
              </a:tr>
              <a:tr h="902154">
                <a:tc>
                  <a:txBody>
                    <a:bodyPr/>
                    <a:lstStyle/>
                    <a:p>
                      <a:pPr algn="ctr"/>
                      <a:r>
                        <a:rPr kumimoji="1" lang="ja-JP" altLang="en-US" sz="2400" dirty="0" smtClean="0"/>
                        <a:t>継続</a:t>
                      </a:r>
                      <a:endParaRPr kumimoji="1" lang="ja-JP" altLang="en-US" sz="24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dirty="0" smtClean="0"/>
                        <a:t>振り込まれる</a:t>
                      </a:r>
                      <a:endParaRPr kumimoji="1" lang="en-US" altLang="ja-JP" sz="2400" dirty="0" smtClean="0"/>
                    </a:p>
                  </a:txBody>
                  <a:tcPr anchor="ctr"/>
                </a:tc>
                <a:tc>
                  <a:txBody>
                    <a:bodyPr/>
                    <a:lstStyle/>
                    <a:p>
                      <a:pPr algn="ctr"/>
                      <a:r>
                        <a:rPr kumimoji="1" lang="en-US" altLang="ja-JP" sz="2400" dirty="0" smtClean="0"/>
                        <a:t>---</a:t>
                      </a:r>
                      <a:endParaRPr kumimoji="1" lang="ja-JP" altLang="en-US" sz="2400" dirty="0"/>
                    </a:p>
                  </a:txBody>
                  <a:tcPr anchor="ctr"/>
                </a:tc>
              </a:tr>
            </a:tbl>
          </a:graphicData>
        </a:graphic>
      </p:graphicFrame>
      <p:sp>
        <p:nvSpPr>
          <p:cNvPr id="7" name="テキスト ボックス 6"/>
          <p:cNvSpPr txBox="1"/>
          <p:nvPr/>
        </p:nvSpPr>
        <p:spPr>
          <a:xfrm>
            <a:off x="5143498" y="6237511"/>
            <a:ext cx="6389891" cy="461665"/>
          </a:xfrm>
          <a:prstGeom prst="rect">
            <a:avLst/>
          </a:prstGeom>
          <a:noFill/>
        </p:spPr>
        <p:txBody>
          <a:bodyPr wrap="none" rtlCol="0">
            <a:spAutoFit/>
          </a:bodyPr>
          <a:lstStyle/>
          <a:p>
            <a:r>
              <a:rPr kumimoji="1" lang="ja-JP" altLang="en-US" sz="2400" dirty="0" smtClean="0">
                <a:solidFill>
                  <a:srgbClr val="FF0000"/>
                </a:solidFill>
              </a:rPr>
              <a:t>振込み停止中の場合は</a:t>
            </a:r>
            <a:r>
              <a:rPr kumimoji="1" lang="en-US" altLang="ja-JP" sz="2400" dirty="0" smtClean="0">
                <a:solidFill>
                  <a:srgbClr val="FF0000"/>
                </a:solidFill>
              </a:rPr>
              <a:t>4</a:t>
            </a:r>
            <a:r>
              <a:rPr kumimoji="1" lang="ja-JP" altLang="en-US" sz="2400" dirty="0" smtClean="0">
                <a:solidFill>
                  <a:srgbClr val="FF0000"/>
                </a:solidFill>
              </a:rPr>
              <a:t>月からの振込みはない</a:t>
            </a:r>
            <a:endParaRPr kumimoji="1" lang="ja-JP" altLang="en-US" sz="2400" dirty="0">
              <a:solidFill>
                <a:srgbClr val="FF0000"/>
              </a:solidFill>
            </a:endParaRPr>
          </a:p>
        </p:txBody>
      </p:sp>
    </p:spTree>
    <p:extLst>
      <p:ext uri="{BB962C8B-B14F-4D97-AF65-F5344CB8AC3E}">
        <p14:creationId xmlns:p14="http://schemas.microsoft.com/office/powerpoint/2010/main" val="11452919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r"/>
            <a:r>
              <a:rPr lang="ja-JP" altLang="en-US" dirty="0"/>
              <a:t>適格認定（学業）とは（</a:t>
            </a:r>
            <a:r>
              <a:rPr lang="en-US" altLang="ja-JP" dirty="0"/>
              <a:t>P4</a:t>
            </a:r>
            <a:r>
              <a:rPr lang="ja-JP" altLang="en-US" dirty="0"/>
              <a:t>）</a:t>
            </a:r>
            <a:endParaRPr kumimoji="1" lang="ja-JP" altLang="en-US" dirty="0"/>
          </a:p>
        </p:txBody>
      </p:sp>
      <p:sp>
        <p:nvSpPr>
          <p:cNvPr id="3" name="コンテンツ プレースホルダー 2"/>
          <p:cNvSpPr>
            <a:spLocks noGrp="1"/>
          </p:cNvSpPr>
          <p:nvPr>
            <p:ph idx="1"/>
          </p:nvPr>
        </p:nvSpPr>
        <p:spPr>
          <a:xfrm>
            <a:off x="5241470" y="1825625"/>
            <a:ext cx="6547759" cy="4351338"/>
          </a:xfrm>
        </p:spPr>
        <p:txBody>
          <a:bodyPr/>
          <a:lstStyle/>
          <a:p>
            <a:pPr marL="0" indent="0">
              <a:buNone/>
            </a:pPr>
            <a:r>
              <a:rPr lang="ja-JP" altLang="en-US" dirty="0" smtClean="0"/>
              <a:t>「廃止（返還）」の判定について（返還が必要になる場合）</a:t>
            </a:r>
            <a:endParaRPr lang="en-US" altLang="ja-JP" dirty="0" smtClean="0"/>
          </a:p>
          <a:p>
            <a:r>
              <a:rPr lang="ja-JP" altLang="en-US" dirty="0"/>
              <a:t>学業</a:t>
            </a:r>
            <a:r>
              <a:rPr lang="ja-JP" altLang="en-US" dirty="0" smtClean="0"/>
              <a:t>成績が著しく不良</a:t>
            </a:r>
            <a:endParaRPr lang="en-US" altLang="ja-JP" dirty="0" smtClean="0"/>
          </a:p>
        </p:txBody>
      </p:sp>
      <p:pic>
        <p:nvPicPr>
          <p:cNvPr id="4" name="図 3"/>
          <p:cNvPicPr>
            <a:picLocks noChangeAspect="1"/>
          </p:cNvPicPr>
          <p:nvPr/>
        </p:nvPicPr>
        <p:blipFill rotWithShape="1">
          <a:blip r:embed="rId2"/>
          <a:srcRect l="33679" t="16539" r="35131" b="5196"/>
          <a:stretch/>
        </p:blipFill>
        <p:spPr>
          <a:xfrm>
            <a:off x="180975" y="174851"/>
            <a:ext cx="4598252" cy="6487206"/>
          </a:xfrm>
          <a:prstGeom prst="rect">
            <a:avLst/>
          </a:prstGeom>
          <a:ln>
            <a:solidFill>
              <a:sysClr val="windowText" lastClr="000000"/>
            </a:solidFill>
          </a:ln>
        </p:spPr>
      </p:pic>
      <p:sp>
        <p:nvSpPr>
          <p:cNvPr id="5" name="Rectangle 15"/>
          <p:cNvSpPr>
            <a:spLocks noChangeArrowheads="1"/>
          </p:cNvSpPr>
          <p:nvPr/>
        </p:nvSpPr>
        <p:spPr bwMode="auto">
          <a:xfrm>
            <a:off x="342898" y="5698671"/>
            <a:ext cx="4359729" cy="780607"/>
          </a:xfrm>
          <a:prstGeom prst="rect">
            <a:avLst/>
          </a:prstGeom>
          <a:solidFill>
            <a:srgbClr val="FF99CC">
              <a:alpha val="50000"/>
            </a:srgbClr>
          </a:solidFill>
          <a:ln w="2540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2819260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636814" y="1709738"/>
            <a:ext cx="10923815" cy="2852737"/>
          </a:xfrm>
        </p:spPr>
        <p:txBody>
          <a:bodyPr/>
          <a:lstStyle/>
          <a:p>
            <a:r>
              <a:rPr kumimoji="1" lang="en-US" altLang="ja-JP" dirty="0" smtClean="0"/>
              <a:t>3.</a:t>
            </a:r>
            <a:r>
              <a:rPr kumimoji="1" lang="ja-JP" altLang="en-US" dirty="0" smtClean="0"/>
              <a:t>貸与奨学金を利用している場合</a:t>
            </a:r>
            <a:endParaRPr kumimoji="1" lang="ja-JP" altLang="en-US" dirty="0"/>
          </a:p>
        </p:txBody>
      </p:sp>
    </p:spTree>
    <p:extLst>
      <p:ext uri="{BB962C8B-B14F-4D97-AF65-F5344CB8AC3E}">
        <p14:creationId xmlns:p14="http://schemas.microsoft.com/office/powerpoint/2010/main" val="3950241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ja-JP" altLang="en-US" dirty="0"/>
              <a:t>貸与奨学金を利用している場合</a:t>
            </a:r>
            <a:endParaRPr kumimoji="1" lang="ja-JP" altLang="en-US" dirty="0"/>
          </a:p>
        </p:txBody>
      </p:sp>
      <p:sp>
        <p:nvSpPr>
          <p:cNvPr id="5" name="コンテンツ プレースホルダー 4"/>
          <p:cNvSpPr>
            <a:spLocks noGrp="1"/>
          </p:cNvSpPr>
          <p:nvPr>
            <p:ph idx="1"/>
          </p:nvPr>
        </p:nvSpPr>
        <p:spPr/>
        <p:txBody>
          <a:bodyPr/>
          <a:lstStyle/>
          <a:p>
            <a:r>
              <a:rPr kumimoji="1" lang="ja-JP" altLang="en-US" dirty="0" smtClean="0"/>
              <a:t>貸与奨学金を利用している場合は、貸与奨学金について</a:t>
            </a:r>
            <a:r>
              <a:rPr kumimoji="1" lang="ja-JP" altLang="en-US" dirty="0" smtClean="0"/>
              <a:t>も適格認定の手続き</a:t>
            </a:r>
            <a:r>
              <a:rPr kumimoji="1" lang="ja-JP" altLang="en-US" dirty="0" smtClean="0"/>
              <a:t>をする必要が</a:t>
            </a:r>
            <a:r>
              <a:rPr lang="ja-JP" altLang="en-US" dirty="0"/>
              <a:t>あります。「適格認定の手続き（貸与奨学金）」を</a:t>
            </a:r>
            <a:r>
              <a:rPr lang="ja-JP" altLang="en-US" dirty="0" smtClean="0"/>
              <a:t>参照してください。</a:t>
            </a:r>
            <a:endParaRPr kumimoji="1" lang="en-US" altLang="ja-JP" dirty="0" smtClean="0"/>
          </a:p>
        </p:txBody>
      </p:sp>
    </p:spTree>
    <p:extLst>
      <p:ext uri="{BB962C8B-B14F-4D97-AF65-F5344CB8AC3E}">
        <p14:creationId xmlns:p14="http://schemas.microsoft.com/office/powerpoint/2010/main" val="3766358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対象者</a:t>
            </a:r>
            <a:endParaRPr kumimoji="1" lang="ja-JP" altLang="en-US" dirty="0"/>
          </a:p>
        </p:txBody>
      </p:sp>
      <p:sp>
        <p:nvSpPr>
          <p:cNvPr id="3" name="コンテンツ プレースホルダー 2"/>
          <p:cNvSpPr>
            <a:spLocks noGrp="1"/>
          </p:cNvSpPr>
          <p:nvPr>
            <p:ph idx="1"/>
          </p:nvPr>
        </p:nvSpPr>
        <p:spPr>
          <a:xfrm>
            <a:off x="838200" y="1825624"/>
            <a:ext cx="10515600" cy="5032376"/>
          </a:xfrm>
        </p:spPr>
        <p:txBody>
          <a:bodyPr>
            <a:normAutofit lnSpcReduction="10000"/>
          </a:bodyPr>
          <a:lstStyle/>
          <a:p>
            <a:r>
              <a:rPr kumimoji="1" lang="ja-JP" altLang="en-US" dirty="0" smtClean="0"/>
              <a:t>次の①②の両方を満たす方が対象</a:t>
            </a:r>
            <a:r>
              <a:rPr lang="ja-JP" altLang="en-US" dirty="0"/>
              <a:t>です。</a:t>
            </a:r>
            <a:endParaRPr kumimoji="1" lang="en-US" altLang="ja-JP" dirty="0" smtClean="0"/>
          </a:p>
          <a:p>
            <a:pPr marL="514350" indent="-514350">
              <a:buFont typeface="+mj-ea"/>
              <a:buAutoNum type="circleNumDbPlain"/>
            </a:pPr>
            <a:r>
              <a:rPr kumimoji="1" lang="ja-JP" altLang="en-US" dirty="0" smtClean="0"/>
              <a:t>日本学生支援機構の給付奨学金を利用している</a:t>
            </a:r>
            <a:endParaRPr kumimoji="1" lang="en-US" altLang="ja-JP" dirty="0" smtClean="0"/>
          </a:p>
          <a:p>
            <a:pPr marL="514350" indent="-514350">
              <a:buFont typeface="+mj-ea"/>
              <a:buAutoNum type="circleNumDbPlain"/>
            </a:pPr>
            <a:r>
              <a:rPr lang="ja-JP" altLang="en-US" dirty="0" smtClean="0"/>
              <a:t>今年度の卒業生ではない</a:t>
            </a:r>
            <a:endParaRPr lang="en-US" altLang="ja-JP" dirty="0" smtClean="0"/>
          </a:p>
          <a:p>
            <a:pPr marL="514350" indent="-514350">
              <a:buFont typeface="+mj-ea"/>
              <a:buAutoNum type="circleNumDbPlain"/>
            </a:pPr>
            <a:endParaRPr kumimoji="1" lang="en-US" altLang="ja-JP" dirty="0"/>
          </a:p>
          <a:p>
            <a:pPr marL="0" indent="0">
              <a:buNone/>
            </a:pPr>
            <a:r>
              <a:rPr lang="ja-JP" altLang="en-US" dirty="0" smtClean="0"/>
              <a:t>≪補足≫</a:t>
            </a:r>
            <a:endParaRPr lang="en-US" altLang="ja-JP" dirty="0" smtClean="0"/>
          </a:p>
          <a:p>
            <a:r>
              <a:rPr kumimoji="1" lang="ja-JP" altLang="en-US" dirty="0"/>
              <a:t>給付奨学金の受給者</a:t>
            </a:r>
            <a:r>
              <a:rPr kumimoji="1" lang="ja-JP" altLang="en-US" dirty="0" smtClean="0"/>
              <a:t>で、区分変更により給付月額が</a:t>
            </a:r>
            <a:r>
              <a:rPr kumimoji="1" lang="en-US" altLang="ja-JP" dirty="0" smtClean="0"/>
              <a:t>0</a:t>
            </a:r>
            <a:r>
              <a:rPr kumimoji="1" lang="ja-JP" altLang="en-US" dirty="0" smtClean="0"/>
              <a:t>円になっている場合でも</a:t>
            </a:r>
            <a:r>
              <a:rPr lang="ja-JP" altLang="en-US" dirty="0"/>
              <a:t>手続き</a:t>
            </a:r>
            <a:r>
              <a:rPr kumimoji="1" lang="ja-JP" altLang="en-US" dirty="0" smtClean="0"/>
              <a:t>が必要</a:t>
            </a:r>
            <a:endParaRPr kumimoji="1" lang="en-US" altLang="ja-JP" dirty="0" smtClean="0"/>
          </a:p>
          <a:p>
            <a:r>
              <a:rPr lang="ja-JP" altLang="en-US" dirty="0"/>
              <a:t>今年度</a:t>
            </a:r>
            <a:r>
              <a:rPr lang="ja-JP" altLang="en-US" dirty="0" smtClean="0"/>
              <a:t>に自動車整備科を卒業して、来年度から上級課程へ進学する方は</a:t>
            </a:r>
            <a:r>
              <a:rPr lang="ja-JP" altLang="en-US" dirty="0"/>
              <a:t>手続き不要</a:t>
            </a:r>
            <a:endParaRPr lang="en-US" altLang="ja-JP" dirty="0" smtClean="0"/>
          </a:p>
          <a:p>
            <a:r>
              <a:rPr kumimoji="1" lang="ja-JP" altLang="en-US" dirty="0"/>
              <a:t>東京都育英資金奨学</a:t>
            </a:r>
            <a:r>
              <a:rPr kumimoji="1" lang="ja-JP" altLang="en-US" dirty="0" smtClean="0"/>
              <a:t>金、留学生向け奨学金を利用している方は</a:t>
            </a:r>
            <a:r>
              <a:rPr lang="ja-JP" altLang="en-US" dirty="0"/>
              <a:t>手続き不要</a:t>
            </a:r>
            <a:endParaRPr kumimoji="1" lang="ja-JP" altLang="en-US" dirty="0"/>
          </a:p>
        </p:txBody>
      </p:sp>
    </p:spTree>
    <p:extLst>
      <p:ext uri="{BB962C8B-B14F-4D97-AF65-F5344CB8AC3E}">
        <p14:creationId xmlns:p14="http://schemas.microsoft.com/office/powerpoint/2010/main" val="26727705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内容</a:t>
            </a:r>
            <a:endParaRPr kumimoji="1" lang="ja-JP" altLang="en-US" dirty="0"/>
          </a:p>
        </p:txBody>
      </p:sp>
      <p:sp>
        <p:nvSpPr>
          <p:cNvPr id="3" name="コンテンツ プレースホルダー 2"/>
          <p:cNvSpPr>
            <a:spLocks noGrp="1"/>
          </p:cNvSpPr>
          <p:nvPr>
            <p:ph idx="1"/>
          </p:nvPr>
        </p:nvSpPr>
        <p:spPr/>
        <p:txBody>
          <a:bodyPr/>
          <a:lstStyle/>
          <a:p>
            <a:pPr marL="514350" indent="-514350">
              <a:buFont typeface="+mj-lt"/>
              <a:buAutoNum type="arabicPeriod"/>
            </a:pPr>
            <a:r>
              <a:rPr kumimoji="1" lang="ja-JP" altLang="en-US" dirty="0" smtClean="0"/>
              <a:t>継続願／適格認定とは</a:t>
            </a:r>
            <a:endParaRPr kumimoji="1" lang="en-US" altLang="ja-JP" dirty="0" smtClean="0"/>
          </a:p>
          <a:p>
            <a:pPr marL="514350" indent="-514350">
              <a:buFont typeface="+mj-lt"/>
              <a:buAutoNum type="arabicPeriod"/>
            </a:pPr>
            <a:r>
              <a:rPr lang="ja-JP" altLang="en-US" dirty="0"/>
              <a:t>継続</a:t>
            </a:r>
            <a:r>
              <a:rPr lang="ja-JP" altLang="en-US" dirty="0" smtClean="0"/>
              <a:t>願の作成</a:t>
            </a:r>
            <a:endParaRPr lang="en-US" altLang="ja-JP" dirty="0" smtClean="0"/>
          </a:p>
          <a:p>
            <a:pPr marL="514350" indent="-514350">
              <a:buFont typeface="+mj-lt"/>
              <a:buAutoNum type="arabicPeriod"/>
            </a:pPr>
            <a:r>
              <a:rPr lang="ja-JP" altLang="en-US" dirty="0" smtClean="0"/>
              <a:t>貸与</a:t>
            </a:r>
            <a:r>
              <a:rPr lang="ja-JP" altLang="en-US" dirty="0"/>
              <a:t>奨学</a:t>
            </a:r>
            <a:r>
              <a:rPr lang="ja-JP" altLang="en-US" dirty="0" smtClean="0"/>
              <a:t>金を利用している場合</a:t>
            </a:r>
            <a:endParaRPr kumimoji="1" lang="ja-JP" altLang="en-US" dirty="0"/>
          </a:p>
        </p:txBody>
      </p:sp>
    </p:spTree>
    <p:extLst>
      <p:ext uri="{BB962C8B-B14F-4D97-AF65-F5344CB8AC3E}">
        <p14:creationId xmlns:p14="http://schemas.microsoft.com/office/powerpoint/2010/main" val="29326107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配布物の確認</a:t>
            </a:r>
            <a:endParaRPr kumimoji="1" lang="ja-JP" altLang="en-US" dirty="0"/>
          </a:p>
        </p:txBody>
      </p:sp>
      <p:sp>
        <p:nvSpPr>
          <p:cNvPr id="3" name="コンテンツ プレースホルダー 2"/>
          <p:cNvSpPr>
            <a:spLocks noGrp="1"/>
          </p:cNvSpPr>
          <p:nvPr>
            <p:ph idx="1"/>
          </p:nvPr>
        </p:nvSpPr>
        <p:spPr>
          <a:xfrm>
            <a:off x="838200" y="1825625"/>
            <a:ext cx="6134100" cy="4351338"/>
          </a:xfrm>
        </p:spPr>
        <p:txBody>
          <a:bodyPr/>
          <a:lstStyle/>
          <a:p>
            <a:pPr marL="0" indent="0">
              <a:buNone/>
            </a:pPr>
            <a:r>
              <a:rPr kumimoji="1" lang="ja-JP" altLang="en-US" dirty="0" smtClean="0"/>
              <a:t>担任の先生を通じて以下のものを配布しています。</a:t>
            </a:r>
            <a:endParaRPr kumimoji="1" lang="en-US" altLang="ja-JP" dirty="0" smtClean="0"/>
          </a:p>
          <a:p>
            <a:r>
              <a:rPr kumimoji="1" lang="ja-JP" altLang="en-US" dirty="0" smtClean="0"/>
              <a:t>「給付奨学金継続願」の提出手続きについて</a:t>
            </a:r>
            <a:endParaRPr kumimoji="1" lang="en-US" altLang="ja-JP" dirty="0" smtClean="0"/>
          </a:p>
        </p:txBody>
      </p:sp>
      <p:pic>
        <p:nvPicPr>
          <p:cNvPr id="4" name="図 3"/>
          <p:cNvPicPr>
            <a:picLocks noChangeAspect="1"/>
          </p:cNvPicPr>
          <p:nvPr/>
        </p:nvPicPr>
        <p:blipFill rotWithShape="1">
          <a:blip r:embed="rId2"/>
          <a:srcRect l="33679" t="16668" r="35131" b="5327"/>
          <a:stretch/>
        </p:blipFill>
        <p:spPr>
          <a:xfrm>
            <a:off x="7364186" y="119062"/>
            <a:ext cx="4663168" cy="6556896"/>
          </a:xfrm>
          <a:prstGeom prst="rect">
            <a:avLst/>
          </a:prstGeom>
          <a:ln>
            <a:solidFill>
              <a:sysClr val="windowText" lastClr="000000"/>
            </a:solidFill>
          </a:ln>
        </p:spPr>
      </p:pic>
    </p:spTree>
    <p:extLst>
      <p:ext uri="{BB962C8B-B14F-4D97-AF65-F5344CB8AC3E}">
        <p14:creationId xmlns:p14="http://schemas.microsoft.com/office/powerpoint/2010/main" val="17228608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1.</a:t>
            </a:r>
            <a:r>
              <a:rPr kumimoji="1" lang="ja-JP" altLang="en-US" dirty="0" smtClean="0"/>
              <a:t>継続願／適格認定とは</a:t>
            </a:r>
            <a:endParaRPr kumimoji="1" lang="ja-JP" altLang="en-US" dirty="0"/>
          </a:p>
        </p:txBody>
      </p:sp>
    </p:spTree>
    <p:extLst>
      <p:ext uri="{BB962C8B-B14F-4D97-AF65-F5344CB8AC3E}">
        <p14:creationId xmlns:p14="http://schemas.microsoft.com/office/powerpoint/2010/main" val="13614499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pPr algn="r"/>
            <a:r>
              <a:rPr lang="ja-JP" altLang="en-US" dirty="0"/>
              <a:t>はじめ</a:t>
            </a:r>
            <a:r>
              <a:rPr kumimoji="1" lang="ja-JP" altLang="en-US" dirty="0" smtClean="0"/>
              <a:t>に（１）</a:t>
            </a:r>
            <a:endParaRPr kumimoji="1" lang="ja-JP" altLang="en-US" dirty="0"/>
          </a:p>
        </p:txBody>
      </p:sp>
      <p:sp>
        <p:nvSpPr>
          <p:cNvPr id="9" name="コンテンツ プレースホルダー 8"/>
          <p:cNvSpPr>
            <a:spLocks noGrp="1"/>
          </p:cNvSpPr>
          <p:nvPr>
            <p:ph idx="1"/>
          </p:nvPr>
        </p:nvSpPr>
        <p:spPr>
          <a:xfrm>
            <a:off x="5323114" y="1825625"/>
            <a:ext cx="6030686" cy="4351338"/>
          </a:xfrm>
        </p:spPr>
        <p:txBody>
          <a:bodyPr/>
          <a:lstStyle/>
          <a:p>
            <a:pPr>
              <a:buFont typeface="Wingdings" panose="05000000000000000000" pitchFamily="2" charset="2"/>
              <a:buChar char="u"/>
            </a:pPr>
            <a:r>
              <a:rPr kumimoji="1" lang="ja-JP" altLang="en-US" dirty="0" smtClean="0"/>
              <a:t>毎年</a:t>
            </a:r>
            <a:r>
              <a:rPr kumimoji="1" lang="en-US" altLang="ja-JP" smtClean="0"/>
              <a:t>1</a:t>
            </a:r>
            <a:r>
              <a:rPr kumimoji="1" lang="ja-JP" altLang="en-US" smtClean="0"/>
              <a:t>回</a:t>
            </a:r>
            <a:r>
              <a:rPr kumimoji="1" lang="ja-JP" altLang="en-US" dirty="0" smtClean="0"/>
              <a:t>（卒業年度以外の年）、奨学金継続の意思を確認するために「給付奨学金継続願」を提出</a:t>
            </a:r>
            <a:endParaRPr kumimoji="1" lang="en-US" altLang="ja-JP" dirty="0" smtClean="0"/>
          </a:p>
          <a:p>
            <a:pPr>
              <a:buFont typeface="Wingdings" panose="05000000000000000000" pitchFamily="2" charset="2"/>
              <a:buChar char="u"/>
            </a:pPr>
            <a:r>
              <a:rPr kumimoji="1" lang="ja-JP" altLang="en-US" dirty="0" smtClean="0"/>
              <a:t>振込みが停止中（支援区分外）でも提出は必要</a:t>
            </a:r>
            <a:endParaRPr kumimoji="1" lang="en-US" altLang="ja-JP" dirty="0" smtClean="0"/>
          </a:p>
          <a:p>
            <a:pPr>
              <a:buFont typeface="Wingdings" panose="05000000000000000000" pitchFamily="2" charset="2"/>
              <a:buChar char="u"/>
            </a:pPr>
            <a:r>
              <a:rPr lang="ja-JP" altLang="en-US" dirty="0"/>
              <a:t>期限まで</a:t>
            </a:r>
            <a:r>
              <a:rPr lang="ja-JP" altLang="en-US" dirty="0" smtClean="0"/>
              <a:t>に提出しなければ振込みが止まる</a:t>
            </a:r>
            <a:endParaRPr kumimoji="1" lang="ja-JP" altLang="en-US" dirty="0"/>
          </a:p>
        </p:txBody>
      </p:sp>
      <p:pic>
        <p:nvPicPr>
          <p:cNvPr id="5" name="図 4"/>
          <p:cNvPicPr>
            <a:picLocks noChangeAspect="1"/>
          </p:cNvPicPr>
          <p:nvPr/>
        </p:nvPicPr>
        <p:blipFill rotWithShape="1">
          <a:blip r:embed="rId2"/>
          <a:srcRect l="33679" t="16668" r="35131" b="5327"/>
          <a:stretch/>
        </p:blipFill>
        <p:spPr>
          <a:xfrm>
            <a:off x="148318" y="200704"/>
            <a:ext cx="4652282" cy="6541589"/>
          </a:xfrm>
          <a:prstGeom prst="rect">
            <a:avLst/>
          </a:prstGeom>
          <a:ln>
            <a:solidFill>
              <a:sysClr val="windowText" lastClr="000000"/>
            </a:solidFill>
          </a:ln>
        </p:spPr>
      </p:pic>
      <p:sp>
        <p:nvSpPr>
          <p:cNvPr id="6" name="Rectangle 15"/>
          <p:cNvSpPr>
            <a:spLocks noChangeArrowheads="1"/>
          </p:cNvSpPr>
          <p:nvPr/>
        </p:nvSpPr>
        <p:spPr bwMode="auto">
          <a:xfrm>
            <a:off x="342900" y="1077683"/>
            <a:ext cx="4359729" cy="2237017"/>
          </a:xfrm>
          <a:prstGeom prst="rect">
            <a:avLst/>
          </a:prstGeom>
          <a:solidFill>
            <a:srgbClr val="FF99CC">
              <a:alpha val="50000"/>
            </a:srgbClr>
          </a:solidFill>
          <a:ln w="2540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7492712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pPr algn="r"/>
            <a:r>
              <a:rPr lang="ja-JP" altLang="en-US" dirty="0"/>
              <a:t>はじめ</a:t>
            </a:r>
            <a:r>
              <a:rPr kumimoji="1" lang="ja-JP" altLang="en-US" dirty="0" smtClean="0"/>
              <a:t>に（２）</a:t>
            </a:r>
            <a:endParaRPr kumimoji="1" lang="ja-JP" altLang="en-US" dirty="0"/>
          </a:p>
        </p:txBody>
      </p:sp>
      <p:sp>
        <p:nvSpPr>
          <p:cNvPr id="9" name="コンテンツ プレースホルダー 8"/>
          <p:cNvSpPr>
            <a:spLocks noGrp="1"/>
          </p:cNvSpPr>
          <p:nvPr>
            <p:ph idx="1"/>
          </p:nvPr>
        </p:nvSpPr>
        <p:spPr>
          <a:xfrm>
            <a:off x="5323114" y="1825625"/>
            <a:ext cx="6030686" cy="4351338"/>
          </a:xfrm>
        </p:spPr>
        <p:txBody>
          <a:bodyPr/>
          <a:lstStyle/>
          <a:p>
            <a:pPr>
              <a:buFont typeface="Wingdings" panose="05000000000000000000" pitchFamily="2" charset="2"/>
              <a:buChar char="u"/>
            </a:pPr>
            <a:r>
              <a:rPr kumimoji="1" lang="ja-JP" altLang="en-US" dirty="0" smtClean="0"/>
              <a:t>学校は、学修状況等から給付奨学生としての適格性を有しているかを判定する</a:t>
            </a:r>
            <a:r>
              <a:rPr lang="ja-JP" altLang="en-US" dirty="0" smtClean="0"/>
              <a:t>（適格認定）</a:t>
            </a:r>
            <a:endParaRPr lang="en-US" altLang="ja-JP" dirty="0" smtClean="0"/>
          </a:p>
          <a:p>
            <a:pPr>
              <a:buFont typeface="Wingdings" panose="05000000000000000000" pitchFamily="2" charset="2"/>
              <a:buChar char="u"/>
            </a:pPr>
            <a:r>
              <a:rPr kumimoji="1" lang="ja-JP" altLang="en-US" dirty="0"/>
              <a:t>適格</a:t>
            </a:r>
            <a:r>
              <a:rPr kumimoji="1" lang="ja-JP" altLang="en-US" dirty="0" smtClean="0"/>
              <a:t>認定の結果によっては、給付奨学金の支給が打ち切りになることがある</a:t>
            </a:r>
            <a:endParaRPr kumimoji="1" lang="en-US" altLang="ja-JP" dirty="0" smtClean="0"/>
          </a:p>
          <a:p>
            <a:pPr>
              <a:buFont typeface="Wingdings" panose="05000000000000000000" pitchFamily="2" charset="2"/>
              <a:buChar char="u"/>
            </a:pPr>
            <a:r>
              <a:rPr lang="ja-JP" altLang="en-US" dirty="0" smtClean="0"/>
              <a:t>その場合、すでに降込まれた給付奨学金の返還が必要になることもある</a:t>
            </a:r>
            <a:endParaRPr kumimoji="1" lang="en-US" altLang="ja-JP" dirty="0" smtClean="0"/>
          </a:p>
        </p:txBody>
      </p:sp>
      <p:pic>
        <p:nvPicPr>
          <p:cNvPr id="5" name="図 4"/>
          <p:cNvPicPr>
            <a:picLocks noChangeAspect="1"/>
          </p:cNvPicPr>
          <p:nvPr/>
        </p:nvPicPr>
        <p:blipFill rotWithShape="1">
          <a:blip r:embed="rId2"/>
          <a:srcRect l="33679" t="16668" r="35131" b="5327"/>
          <a:stretch/>
        </p:blipFill>
        <p:spPr>
          <a:xfrm>
            <a:off x="148318" y="200704"/>
            <a:ext cx="4652282" cy="6541589"/>
          </a:xfrm>
          <a:prstGeom prst="rect">
            <a:avLst/>
          </a:prstGeom>
          <a:ln>
            <a:solidFill>
              <a:sysClr val="windowText" lastClr="000000"/>
            </a:solidFill>
          </a:ln>
        </p:spPr>
      </p:pic>
      <p:sp>
        <p:nvSpPr>
          <p:cNvPr id="6" name="Rectangle 15"/>
          <p:cNvSpPr>
            <a:spLocks noChangeArrowheads="1"/>
          </p:cNvSpPr>
          <p:nvPr/>
        </p:nvSpPr>
        <p:spPr bwMode="auto">
          <a:xfrm>
            <a:off x="342900" y="1077683"/>
            <a:ext cx="4359729" cy="2237017"/>
          </a:xfrm>
          <a:prstGeom prst="rect">
            <a:avLst/>
          </a:prstGeom>
          <a:solidFill>
            <a:srgbClr val="FF99CC">
              <a:alpha val="50000"/>
            </a:srgbClr>
          </a:solidFill>
          <a:ln w="2540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34539981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2.</a:t>
            </a:r>
            <a:r>
              <a:rPr kumimoji="1" lang="ja-JP" altLang="en-US" dirty="0" smtClean="0"/>
              <a:t>継続願の作成</a:t>
            </a:r>
            <a:endParaRPr kumimoji="1" lang="ja-JP" altLang="en-US" dirty="0"/>
          </a:p>
        </p:txBody>
      </p:sp>
    </p:spTree>
    <p:extLst>
      <p:ext uri="{BB962C8B-B14F-4D97-AF65-F5344CB8AC3E}">
        <p14:creationId xmlns:p14="http://schemas.microsoft.com/office/powerpoint/2010/main" val="30506918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pPr algn="r"/>
            <a:r>
              <a:rPr kumimoji="1" lang="ja-JP" altLang="en-US" dirty="0" smtClean="0"/>
              <a:t>手続きの流れ</a:t>
            </a:r>
            <a:endParaRPr kumimoji="1" lang="ja-JP" altLang="en-US" dirty="0"/>
          </a:p>
        </p:txBody>
      </p:sp>
      <p:sp>
        <p:nvSpPr>
          <p:cNvPr id="5" name="コンテンツ プレースホルダー 4"/>
          <p:cNvSpPr>
            <a:spLocks noGrp="1"/>
          </p:cNvSpPr>
          <p:nvPr>
            <p:ph idx="1"/>
          </p:nvPr>
        </p:nvSpPr>
        <p:spPr>
          <a:xfrm>
            <a:off x="5290456" y="1825625"/>
            <a:ext cx="6531430" cy="4351338"/>
          </a:xfrm>
        </p:spPr>
        <p:txBody>
          <a:bodyPr/>
          <a:lstStyle/>
          <a:p>
            <a:pPr marL="0" indent="0">
              <a:buNone/>
            </a:pPr>
            <a:r>
              <a:rPr lang="ja-JP" altLang="en-US" dirty="0" smtClean="0"/>
              <a:t>次の通り手続きを行ってください。</a:t>
            </a:r>
            <a:endParaRPr lang="en-US" altLang="ja-JP" dirty="0" smtClean="0"/>
          </a:p>
          <a:p>
            <a:pPr marL="0" indent="0">
              <a:buNone/>
            </a:pPr>
            <a:r>
              <a:rPr lang="ja-JP" altLang="en-US" dirty="0" smtClean="0"/>
              <a:t>（１）スカラネット・パーソナル（スカラ</a:t>
            </a:r>
            <a:r>
              <a:rPr lang="en-US" altLang="ja-JP" dirty="0" smtClean="0"/>
              <a:t>PS</a:t>
            </a:r>
            <a:r>
              <a:rPr lang="ja-JP" altLang="en-US" dirty="0" smtClean="0"/>
              <a:t>）で「給付額通知」の内容を確認</a:t>
            </a:r>
            <a:endParaRPr lang="en-US" altLang="ja-JP" dirty="0" smtClean="0"/>
          </a:p>
          <a:p>
            <a:pPr marL="0" indent="0">
              <a:buNone/>
            </a:pPr>
            <a:r>
              <a:rPr kumimoji="1" lang="ja-JP" altLang="en-US" dirty="0" smtClean="0"/>
              <a:t>（２）「給付奨学金継続願」の提出（入力）準備　⇒　</a:t>
            </a:r>
            <a:r>
              <a:rPr kumimoji="1" lang="ja-JP" altLang="en-US" dirty="0" smtClean="0">
                <a:solidFill>
                  <a:srgbClr val="FF0000"/>
                </a:solidFill>
              </a:rPr>
              <a:t>「入力準備用紙」</a:t>
            </a:r>
            <a:r>
              <a:rPr kumimoji="1" lang="ja-JP" altLang="en-US" dirty="0" smtClean="0"/>
              <a:t>（</a:t>
            </a:r>
            <a:r>
              <a:rPr kumimoji="1" lang="en-US" altLang="ja-JP" dirty="0" smtClean="0"/>
              <a:t>2</a:t>
            </a:r>
            <a:r>
              <a:rPr kumimoji="1" lang="ja-JP" altLang="en-US" dirty="0" smtClean="0"/>
              <a:t>～</a:t>
            </a:r>
            <a:r>
              <a:rPr kumimoji="1" lang="en-US" altLang="ja-JP" dirty="0" smtClean="0"/>
              <a:t>3</a:t>
            </a:r>
            <a:r>
              <a:rPr kumimoji="1" lang="ja-JP" altLang="en-US" dirty="0" smtClean="0"/>
              <a:t>ページ）を作成</a:t>
            </a:r>
            <a:endParaRPr kumimoji="1" lang="en-US" altLang="ja-JP" dirty="0" smtClean="0"/>
          </a:p>
          <a:p>
            <a:pPr marL="0" indent="0">
              <a:buNone/>
            </a:pPr>
            <a:r>
              <a:rPr lang="ja-JP" altLang="en-US" dirty="0" smtClean="0"/>
              <a:t>（３）スカラ</a:t>
            </a:r>
            <a:r>
              <a:rPr lang="en-US" altLang="ja-JP" dirty="0" smtClean="0"/>
              <a:t>PS</a:t>
            </a:r>
            <a:r>
              <a:rPr lang="ja-JP" altLang="en-US" dirty="0" smtClean="0"/>
              <a:t>より「給付奨学金継続願」を提出（入力）</a:t>
            </a:r>
            <a:endParaRPr kumimoji="1" lang="ja-JP" altLang="en-US" dirty="0"/>
          </a:p>
        </p:txBody>
      </p:sp>
      <p:pic>
        <p:nvPicPr>
          <p:cNvPr id="6" name="図 5"/>
          <p:cNvPicPr>
            <a:picLocks noChangeAspect="1"/>
          </p:cNvPicPr>
          <p:nvPr/>
        </p:nvPicPr>
        <p:blipFill rotWithShape="1">
          <a:blip r:embed="rId2"/>
          <a:srcRect l="33679" t="16668" r="35131" b="5327"/>
          <a:stretch/>
        </p:blipFill>
        <p:spPr>
          <a:xfrm>
            <a:off x="148318" y="200704"/>
            <a:ext cx="4652282" cy="6541589"/>
          </a:xfrm>
          <a:prstGeom prst="rect">
            <a:avLst/>
          </a:prstGeom>
          <a:ln>
            <a:solidFill>
              <a:sysClr val="windowText" lastClr="000000"/>
            </a:solidFill>
          </a:ln>
        </p:spPr>
      </p:pic>
      <p:sp>
        <p:nvSpPr>
          <p:cNvPr id="7" name="Rectangle 15"/>
          <p:cNvSpPr>
            <a:spLocks noChangeArrowheads="1"/>
          </p:cNvSpPr>
          <p:nvPr/>
        </p:nvSpPr>
        <p:spPr bwMode="auto">
          <a:xfrm>
            <a:off x="342900" y="3347357"/>
            <a:ext cx="4359729" cy="2628900"/>
          </a:xfrm>
          <a:prstGeom prst="rect">
            <a:avLst/>
          </a:prstGeom>
          <a:solidFill>
            <a:srgbClr val="FF99CC">
              <a:alpha val="50000"/>
            </a:srgbClr>
          </a:solidFill>
          <a:ln w="2540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aphicFrame>
        <p:nvGraphicFramePr>
          <p:cNvPr id="2" name="表 1"/>
          <p:cNvGraphicFramePr>
            <a:graphicFrameLocks noGrp="1"/>
          </p:cNvGraphicFramePr>
          <p:nvPr>
            <p:extLst>
              <p:ext uri="{D42A27DB-BD31-4B8C-83A1-F6EECF244321}">
                <p14:modId xmlns:p14="http://schemas.microsoft.com/office/powerpoint/2010/main" val="1270018974"/>
              </p:ext>
            </p:extLst>
          </p:nvPr>
        </p:nvGraphicFramePr>
        <p:xfrm>
          <a:off x="5633356" y="5436201"/>
          <a:ext cx="6188530" cy="1265164"/>
        </p:xfrm>
        <a:graphic>
          <a:graphicData uri="http://schemas.openxmlformats.org/drawingml/2006/table">
            <a:tbl>
              <a:tblPr firstRow="1" bandRow="1">
                <a:tableStyleId>{5940675A-B579-460E-94D1-54222C63F5DA}</a:tableStyleId>
              </a:tblPr>
              <a:tblGrid>
                <a:gridCol w="2547258"/>
                <a:gridCol w="3641272"/>
              </a:tblGrid>
              <a:tr h="632582">
                <a:tc>
                  <a:txBody>
                    <a:bodyPr/>
                    <a:lstStyle/>
                    <a:p>
                      <a:pPr algn="ctr"/>
                      <a:r>
                        <a:rPr kumimoji="1" lang="ja-JP" altLang="en-US" sz="2400" dirty="0" smtClean="0"/>
                        <a:t>提出（入力）開始</a:t>
                      </a:r>
                      <a:endParaRPr kumimoji="1" lang="ja-JP" altLang="en-US" sz="2400" dirty="0"/>
                    </a:p>
                  </a:txBody>
                  <a:tcPr anchor="ctr">
                    <a:solidFill>
                      <a:schemeClr val="accent1">
                        <a:lumMod val="60000"/>
                        <a:lumOff val="40000"/>
                      </a:schemeClr>
                    </a:solidFill>
                  </a:tcPr>
                </a:tc>
                <a:tc>
                  <a:txBody>
                    <a:bodyPr/>
                    <a:lstStyle/>
                    <a:p>
                      <a:pPr algn="ctr"/>
                      <a:r>
                        <a:rPr kumimoji="1" lang="en-US" altLang="ja-JP" sz="2400" dirty="0" smtClean="0"/>
                        <a:t>2022</a:t>
                      </a:r>
                      <a:r>
                        <a:rPr kumimoji="1" lang="ja-JP" altLang="en-US" sz="2400" dirty="0" smtClean="0"/>
                        <a:t>年</a:t>
                      </a:r>
                      <a:r>
                        <a:rPr kumimoji="1" lang="en-US" altLang="ja-JP" sz="2400" dirty="0" smtClean="0"/>
                        <a:t>1</a:t>
                      </a:r>
                      <a:r>
                        <a:rPr kumimoji="1" lang="ja-JP" altLang="en-US" sz="2400" dirty="0" smtClean="0"/>
                        <a:t>月</a:t>
                      </a:r>
                      <a:r>
                        <a:rPr kumimoji="1" lang="en-US" altLang="ja-JP" sz="2400" dirty="0" smtClean="0"/>
                        <a:t>25</a:t>
                      </a:r>
                      <a:r>
                        <a:rPr kumimoji="1" lang="ja-JP" altLang="en-US" sz="2400" dirty="0" smtClean="0"/>
                        <a:t>日から</a:t>
                      </a:r>
                      <a:endParaRPr kumimoji="1" lang="ja-JP" altLang="en-US" sz="2400" dirty="0"/>
                    </a:p>
                  </a:txBody>
                  <a:tcPr anchor="ctr"/>
                </a:tc>
              </a:tr>
              <a:tr h="632582">
                <a:tc>
                  <a:txBody>
                    <a:bodyPr/>
                    <a:lstStyle/>
                    <a:p>
                      <a:pPr algn="ctr"/>
                      <a:r>
                        <a:rPr kumimoji="1" lang="ja-JP" altLang="en-US" sz="2400" dirty="0" smtClean="0"/>
                        <a:t>提出（入力）締切</a:t>
                      </a:r>
                      <a:endParaRPr kumimoji="1" lang="ja-JP" altLang="en-US" sz="2400" dirty="0"/>
                    </a:p>
                  </a:txBody>
                  <a:tcPr anchor="ctr">
                    <a:solidFill>
                      <a:schemeClr val="accent1">
                        <a:lumMod val="60000"/>
                        <a:lumOff val="40000"/>
                      </a:schemeClr>
                    </a:solidFill>
                  </a:tcPr>
                </a:tc>
                <a:tc>
                  <a:txBody>
                    <a:bodyPr/>
                    <a:lstStyle/>
                    <a:p>
                      <a:pPr algn="ctr"/>
                      <a:r>
                        <a:rPr kumimoji="1" lang="en-US" altLang="ja-JP" sz="2400" dirty="0" smtClean="0"/>
                        <a:t>2022</a:t>
                      </a:r>
                      <a:r>
                        <a:rPr kumimoji="1" lang="ja-JP" altLang="en-US" sz="2400" dirty="0" smtClean="0"/>
                        <a:t>年</a:t>
                      </a:r>
                      <a:r>
                        <a:rPr kumimoji="1" lang="en-US" altLang="ja-JP" sz="2400" dirty="0" smtClean="0"/>
                        <a:t>2</a:t>
                      </a:r>
                      <a:r>
                        <a:rPr kumimoji="1" lang="ja-JP" altLang="en-US" sz="2400" dirty="0" smtClean="0"/>
                        <a:t>月</a:t>
                      </a:r>
                      <a:r>
                        <a:rPr kumimoji="1" lang="en-US" altLang="ja-JP" sz="2400" dirty="0" smtClean="0"/>
                        <a:t>13</a:t>
                      </a:r>
                      <a:r>
                        <a:rPr kumimoji="1" lang="ja-JP" altLang="en-US" sz="2400" dirty="0" smtClean="0"/>
                        <a:t>日まで</a:t>
                      </a:r>
                      <a:endParaRPr kumimoji="1" lang="ja-JP" altLang="en-US" sz="2400" dirty="0"/>
                    </a:p>
                  </a:txBody>
                  <a:tcPr anchor="ctr"/>
                </a:tc>
              </a:tr>
            </a:tbl>
          </a:graphicData>
        </a:graphic>
      </p:graphicFrame>
    </p:spTree>
    <p:extLst>
      <p:ext uri="{BB962C8B-B14F-4D97-AF65-F5344CB8AC3E}">
        <p14:creationId xmlns:p14="http://schemas.microsoft.com/office/powerpoint/2010/main" val="35047681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374</TotalTime>
  <Words>791</Words>
  <Application>Microsoft Office PowerPoint</Application>
  <PresentationFormat>ワイド画面</PresentationFormat>
  <Paragraphs>83</Paragraphs>
  <Slides>18</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18</vt:i4>
      </vt:variant>
    </vt:vector>
  </HeadingPairs>
  <TitlesOfParts>
    <vt:vector size="24" baseType="lpstr">
      <vt:lpstr>ＭＳ Ｐゴシック</vt:lpstr>
      <vt:lpstr>Arial</vt:lpstr>
      <vt:lpstr>Calibri</vt:lpstr>
      <vt:lpstr>Calibri Light</vt:lpstr>
      <vt:lpstr>Wingdings</vt:lpstr>
      <vt:lpstr>Office テーマ</vt:lpstr>
      <vt:lpstr>適格認定の手続き （給付奨学金）</vt:lpstr>
      <vt:lpstr>対象者</vt:lpstr>
      <vt:lpstr>内容</vt:lpstr>
      <vt:lpstr>配布物の確認</vt:lpstr>
      <vt:lpstr>1.継続願／適格認定とは</vt:lpstr>
      <vt:lpstr>はじめに（１）</vt:lpstr>
      <vt:lpstr>はじめに（２）</vt:lpstr>
      <vt:lpstr>2.継続願の作成</vt:lpstr>
      <vt:lpstr>手続きの流れ</vt:lpstr>
      <vt:lpstr>入力準備用紙（P2）</vt:lpstr>
      <vt:lpstr>入力準備用紙（P3）</vt:lpstr>
      <vt:lpstr>入力準備用紙（P3）</vt:lpstr>
      <vt:lpstr>継続願提出（入力）前に 確認（P4）</vt:lpstr>
      <vt:lpstr>適格認定（学業）とは（P4）</vt:lpstr>
      <vt:lpstr>適格認定（学業）とは（P4）</vt:lpstr>
      <vt:lpstr>適格認定（学業）とは（P4）</vt:lpstr>
      <vt:lpstr>3.貸与奨学金を利用している場合</vt:lpstr>
      <vt:lpstr>貸与奨学金を利用している場合</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給付奨学金 適格認定説明会</dc:title>
  <dc:creator>村上 裕治</dc:creator>
  <cp:lastModifiedBy>村上 裕治</cp:lastModifiedBy>
  <cp:revision>46</cp:revision>
  <dcterms:created xsi:type="dcterms:W3CDTF">2021-11-29T04:18:57Z</dcterms:created>
  <dcterms:modified xsi:type="dcterms:W3CDTF">2022-01-27T01:27:06Z</dcterms:modified>
</cp:coreProperties>
</file>